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77.xml" ContentType="application/vnd.openxmlformats-officedocument.presentationml.tags+xml"/>
  <Override PartName="/ppt/notesSlides/notesSlide11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19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722" r:id="rId2"/>
    <p:sldMasterId id="2147483734" r:id="rId3"/>
  </p:sldMasterIdLst>
  <p:notesMasterIdLst>
    <p:notesMasterId r:id="rId25"/>
  </p:notesMasterIdLst>
  <p:handoutMasterIdLst>
    <p:handoutMasterId r:id="rId26"/>
  </p:handoutMasterIdLst>
  <p:sldIdLst>
    <p:sldId id="568" r:id="rId4"/>
    <p:sldId id="701" r:id="rId5"/>
    <p:sldId id="691" r:id="rId6"/>
    <p:sldId id="703" r:id="rId7"/>
    <p:sldId id="692" r:id="rId8"/>
    <p:sldId id="693" r:id="rId9"/>
    <p:sldId id="694" r:id="rId10"/>
    <p:sldId id="684" r:id="rId11"/>
    <p:sldId id="709" r:id="rId12"/>
    <p:sldId id="706" r:id="rId13"/>
    <p:sldId id="710" r:id="rId14"/>
    <p:sldId id="705" r:id="rId15"/>
    <p:sldId id="704" r:id="rId16"/>
    <p:sldId id="708" r:id="rId17"/>
    <p:sldId id="702" r:id="rId18"/>
    <p:sldId id="666" r:id="rId19"/>
    <p:sldId id="707" r:id="rId20"/>
    <p:sldId id="695" r:id="rId21"/>
    <p:sldId id="697" r:id="rId22"/>
    <p:sldId id="696" r:id="rId23"/>
    <p:sldId id="415" r:id="rId24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36" userDrawn="1">
          <p15:clr>
            <a:srgbClr val="A4A3A4"/>
          </p15:clr>
        </p15:guide>
        <p15:guide id="2" pos="398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07" name="未知用户48" initials="" lastIdx="0" clrIdx="306"/>
  <p:cmAuthor id="1" name="王彬yf1" initials="王彬yf1" lastIdx="0" clrIdx="0"/>
  <p:cmAuthor id="308" name="未知用户97" initials="" lastIdx="0" clrIdx="307"/>
  <p:cmAuthor id="2" name="li li" initials="ll" lastIdx="0" clrIdx="1"/>
  <p:cmAuthor id="309" name="未知用户40" initials="" lastIdx="0" clrIdx="308"/>
  <p:cmAuthor id="3" name="DaSH" initials="DaSH" lastIdx="0" clrIdx="2"/>
  <p:cmAuthor id="310" name="未知用户43" initials="" lastIdx="0" clrIdx="309"/>
  <p:cmAuthor id="4" name="hasee" initials="h" lastIdx="0" clrIdx="3"/>
  <p:cmAuthor id="311" name="未知用户100" initials="" lastIdx="0" clrIdx="310"/>
  <p:cmAuthor id="5" name="高 远奉" initials="高" lastIdx="0" clrIdx="4"/>
  <p:cmAuthor id="312" name="未知用户101" initials="" lastIdx="0" clrIdx="311"/>
  <p:cmAuthor id="6" name="健君" initials="" lastIdx="0" clrIdx="5"/>
  <p:cmAuthor id="313" name="未知用户26" initials="" lastIdx="0" clrIdx="312"/>
  <p:cmAuthor id="7" name="Gufei Sun" initials="GS [7]" lastIdx="0" clrIdx="6"/>
  <p:cmAuthor id="314" name="未知用户29" initials="" lastIdx="0" clrIdx="313"/>
  <p:cmAuthor id="8" name="wangweizhi941015@163.com" initials="w" lastIdx="0" clrIdx="7"/>
  <p:cmAuthor id="315" name="未知用户32" initials="" lastIdx="0" clrIdx="314"/>
  <p:cmAuthor id="9" name="boyi ni" initials="bn [5]" lastIdx="0" clrIdx="8"/>
  <p:cmAuthor id="316" name="未知用户33" initials="" lastIdx="0" clrIdx="315"/>
  <p:cmAuthor id="10" name="常文平" initials="u" lastIdx="0" clrIdx="9"/>
  <p:cmAuthor id="317" name="未知用户34" initials="" lastIdx="0" clrIdx="316"/>
  <p:cmAuthor id="11" name="玉安 武" initials="玉安" lastIdx="0" clrIdx="10"/>
  <p:cmAuthor id="318" name="未知用户42" initials="" lastIdx="0" clrIdx="317"/>
  <p:cmAuthor id="12" name="郭茂" initials="郭茂" lastIdx="0" clrIdx="11"/>
  <p:cmAuthor id="319" name="未知的使用者109" initials="" lastIdx="0" clrIdx="318"/>
  <p:cmAuthor id="13" name="Mjf" initials="M" lastIdx="0" clrIdx="12"/>
  <p:cmAuthor id="320" name="未知的使用者122" initials="" lastIdx="0" clrIdx="319"/>
  <p:cmAuthor id="14" name="未知用户93" initials="" lastIdx="0" clrIdx="13"/>
  <p:cmAuthor id="321" name="未知的使用者123" initials="" lastIdx="0" clrIdx="320"/>
  <p:cmAuthor id="15" name="卢雯" initials="卢雯" lastIdx="0" clrIdx="14"/>
  <p:cmAuthor id="322" name="86180" initials="8" lastIdx="0" clrIdx="321"/>
  <p:cmAuthor id="16" name="未知用户90" initials="" lastIdx="0" clrIdx="15"/>
  <p:cmAuthor id="323" name="wu alice" initials="w" lastIdx="0" clrIdx="322"/>
  <p:cmAuthor id="17" name="zhijian liu" initials="zl" lastIdx="0" clrIdx="16"/>
  <p:cmAuthor id="324" name="茂 郭" initials="茂郭" lastIdx="0" clrIdx="323"/>
  <p:cmAuthor id="18" name="未知用户91" initials="" lastIdx="0" clrIdx="17"/>
  <p:cmAuthor id="325" name="WPS_1679281038" initials="W" lastIdx="0" clrIdx="324"/>
  <p:cmAuthor id="19" name="Ren Li(联通集团联通系统集成有限公司)" initials="RL" lastIdx="0" clrIdx="18"/>
  <p:cmAuthor id="326" name="熊模友" initials="U" lastIdx="0" clrIdx="325"/>
  <p:cmAuthor id="20" name="未知用户92" initials="" lastIdx="0" clrIdx="19"/>
  <p:cmAuthor id="327" name="Mayn" initials="M" lastIdx="0" clrIdx="326"/>
  <p:cmAuthor id="21" name="系统修改" initials="yuh111" lastIdx="0" clrIdx="20"/>
  <p:cmAuthor id="328" name="陈 超" initials="陈" lastIdx="0" clrIdx="327"/>
  <p:cmAuthor id="22" name="未知用户74" initials="" lastIdx="0" clrIdx="21"/>
  <p:cmAuthor id="329" name="长老" initials="authorId_652620241" lastIdx="0" clrIdx="328"/>
  <p:cmAuthor id="23" name="Smith" initials="S" lastIdx="0" clrIdx="22"/>
  <p:cmAuthor id="24" name="未知用户75" initials="" lastIdx="0" clrIdx="23"/>
  <p:cmAuthor id="25" name="unicom" initials="u" lastIdx="0" clrIdx="24"/>
  <p:cmAuthor id="26" name="未知用户76" initials="" lastIdx="0" clrIdx="25"/>
  <p:cmAuthor id="27" name="ChinaUnicomSoftWare" initials="C" lastIdx="0" clrIdx="26"/>
  <p:cmAuthor id="28" name="未知用户77" initials="" lastIdx="0" clrIdx="27"/>
  <p:cmAuthor id="29" name="Microsoft Office 用户" initials="MO用" lastIdx="0" clrIdx="28"/>
  <p:cmAuthor id="30" name="未知用户78" initials="" lastIdx="0" clrIdx="29"/>
  <p:cmAuthor id="31" name="chinaunicom" initials="c" lastIdx="0" clrIdx="30"/>
  <p:cmAuthor id="32" name="未知用户79" initials="" lastIdx="0" clrIdx="31"/>
  <p:cmAuthor id="33" name="lenovo" initials="l" lastIdx="0" clrIdx="32"/>
  <p:cmAuthor id="34" name="未知用户80" initials="" lastIdx="0" clrIdx="33"/>
  <p:cmAuthor id="35" name="Unicom" initials="U" lastIdx="0" clrIdx="34"/>
  <p:cmAuthor id="36" name="Harry xu" initials="" lastIdx="0" clrIdx="35"/>
  <p:cmAuthor id="37" name="Administrator" initials="A" lastIdx="0" clrIdx="36"/>
  <p:cmAuthor id="38" name="未知用户27" initials="未" lastIdx="0" clrIdx="37"/>
  <p:cmAuthor id="39" name="owner" initials="o" lastIdx="0" clrIdx="38"/>
  <p:cmAuthor id="40" name="未知用户35" initials="未" lastIdx="0" clrIdx="39"/>
  <p:cmAuthor id="41" name="李岩（IT）" initials="李" lastIdx="0" clrIdx="40"/>
  <p:cmAuthor id="42" name="未知用户111" initials="未" lastIdx="0" clrIdx="41"/>
  <p:cmAuthor id="43" name="13686" initials="1" lastIdx="0" clrIdx="42"/>
  <p:cmAuthor id="44" name="周辉" initials="周" lastIdx="0" clrIdx="43"/>
  <p:cmAuthor id="45" name="guo jingwen" initials="gj" lastIdx="0" clrIdx="44"/>
  <p:cmAuthor id="46" name="sx_xuzx" initials="s" lastIdx="0" clrIdx="45"/>
  <p:cmAuthor id="47" name="tplife" initials="t" lastIdx="0" clrIdx="46"/>
  <p:cmAuthor id="48" name="孟 昕" initials="孟" lastIdx="0" clrIdx="47"/>
  <p:cmAuthor id="49" name="王得民" initials="王" lastIdx="0" clrIdx="48"/>
  <p:cmAuthor id="50" name="syc" initials="s" lastIdx="0" clrIdx="49"/>
  <p:cmAuthor id="51" name="Tseng, Melanie" initials="T" lastIdx="0" clrIdx="50"/>
  <p:cmAuthor id="52" name="李蕾00009994" initials="李" lastIdx="0" clrIdx="51"/>
  <p:cmAuthor id="53" name="Author" initials="A" lastIdx="0" clrIdx="52"/>
  <p:cmAuthor id="54" name="10270945" initials="1" lastIdx="0" clrIdx="53"/>
  <p:cmAuthor id="55" name="hj" initials="h" lastIdx="0" clrIdx="54"/>
  <p:cmAuthor id="56" name="IKKI" initials="I" lastIdx="0" clrIdx="55"/>
  <p:cmAuthor id="57" name="於宝泉" initials="於" lastIdx="0" clrIdx="56"/>
  <p:cmAuthor id="58" name="CAOH16" initials="C" lastIdx="0" clrIdx="57"/>
  <p:cmAuthor id="59" name="殷格非" initials="殷" lastIdx="0" clrIdx="58"/>
  <p:cmAuthor id="60" name="10033224" initials="1" lastIdx="0" clrIdx="59"/>
  <p:cmAuthor id="61" name="z r" initials="zr" lastIdx="0" clrIdx="60"/>
  <p:cmAuthor id="62" name="李金夏" initials="李" lastIdx="0" clrIdx="61"/>
  <p:cmAuthor id="63" name="盛新鹏" initials="盛" lastIdx="0" clrIdx="62"/>
  <p:cmAuthor id="64" name="Lenovo" initials="L" lastIdx="0" clrIdx="63"/>
  <p:cmAuthor id="65" name="86186" initials="8" lastIdx="0" clrIdx="64"/>
  <p:cmAuthor id="66" name="黄珂10009187" initials="黄珂10009187" lastIdx="0" clrIdx="65"/>
  <p:cmAuthor id="67" name="赵欣" initials="zx" lastIdx="0" clrIdx="66"/>
  <p:cmAuthor id="68" name="Charley" initials="C" lastIdx="0" clrIdx="67"/>
  <p:cmAuthor id="69" name="Cindy-NB" initials="C" lastIdx="0" clrIdx="68"/>
  <p:cmAuthor id="70" name="未知的使用者4" initials="未" lastIdx="0" clrIdx="69"/>
  <p:cmAuthor id="71" name="wangshuai" initials="w" lastIdx="0" clrIdx="70"/>
  <p:cmAuthor id="72" name="moqio" initials="m" lastIdx="0" clrIdx="71"/>
  <p:cmAuthor id="73" name="LiHongYun" initials="L" lastIdx="0" clrIdx="72"/>
  <p:cmAuthor id="74" name="未知的使用者1" initials="未" lastIdx="0" clrIdx="73"/>
  <p:cmAuthor id="75" name="未知的使用者2" initials="未" lastIdx="0" clrIdx="74"/>
  <p:cmAuthor id="76" name="未知的使用者7" initials="未" lastIdx="0" clrIdx="75"/>
  <p:cmAuthor id="77" name="zhangxc210" initials="z" lastIdx="0" clrIdx="76"/>
  <p:cmAuthor id="78" name="wyao8" initials="w" lastIdx="0" clrIdx="77"/>
  <p:cmAuthor id="79" name="未知的使用者21" initials="未" lastIdx="0" clrIdx="78"/>
  <p:cmAuthor id="80" name="MLOONG" initials="M" lastIdx="0" clrIdx="79"/>
  <p:cmAuthor id="81" name="沈霄雷" initials="沈" lastIdx="0" clrIdx="80"/>
  <p:cmAuthor id="82" name="lantj" initials="l" lastIdx="0" clrIdx="81"/>
  <p:cmAuthor id="83" name="张建勇" initials="u" lastIdx="0" clrIdx="82"/>
  <p:cmAuthor id="84" name="zhangjj" initials="z" lastIdx="0" clrIdx="83"/>
  <p:cmAuthor id="85" name="郭 浩" initials="郭" lastIdx="0" clrIdx="84"/>
  <p:cmAuthor id="86" name="Shirley" initials="S" lastIdx="0" clrIdx="85"/>
  <p:cmAuthor id="87" name="未知的使用者70" initials="" lastIdx="0" clrIdx="86"/>
  <p:cmAuthor id="88" name="席琛" initials="" lastIdx="0" clrIdx="87"/>
  <p:cmAuthor id="89" name="未知的使用者85" initials="" lastIdx="0" clrIdx="88"/>
  <p:cmAuthor id="90" name="wumeng" initials="w" lastIdx="0" clrIdx="89"/>
  <p:cmAuthor id="91" name="未知的使用者87" initials="" lastIdx="0" clrIdx="90"/>
  <p:cmAuthor id="92" name="Saku Uchikawa" initials="S" lastIdx="0" clrIdx="91"/>
  <p:cmAuthor id="93" name="未知的使用者90" initials="" lastIdx="0" clrIdx="92"/>
  <p:cmAuthor id="94" name="張秀娟" initials="張" lastIdx="0" clrIdx="93"/>
  <p:cmAuthor id="95" name="未知的使用者34" initials="未" lastIdx="0" clrIdx="94"/>
  <p:cmAuthor id="96" name="未知的使用者98" initials="" lastIdx="0" clrIdx="95"/>
  <p:cmAuthor id="97" name="CHRISYU" initials="" lastIdx="0" clrIdx="96"/>
  <p:cmAuthor id="98" name="未知的使用者113" initials="" lastIdx="0" clrIdx="97"/>
  <p:cmAuthor id="99" name="liucunri" initials="" lastIdx="0" clrIdx="98"/>
  <p:cmAuthor id="100" name="qihua-DCMS" initials="q" lastIdx="0" clrIdx="99"/>
  <p:cmAuthor id="101" name="Unknown User48" initials="" lastIdx="0" clrIdx="100"/>
  <p:cmAuthor id="102" name="未知用户82" initials="未知用户82" lastIdx="0" clrIdx="101"/>
  <p:cmAuthor id="103" name="未知用户83" initials="未知用户83" lastIdx="0" clrIdx="102"/>
  <p:cmAuthor id="104" name="未知用户84" initials="未知用户84" lastIdx="0" clrIdx="103"/>
  <p:cmAuthor id="105" name="未知用户137" initials="未知用户137" lastIdx="0" clrIdx="104"/>
  <p:cmAuthor id="106" name="未知用户21" initials="未" lastIdx="0" clrIdx="105"/>
  <p:cmAuthor id="107" name="未知用户138" initials="未知用户138" lastIdx="0" clrIdx="106"/>
  <p:cmAuthor id="108" name="作者" initials="A" lastIdx="0" clrIdx="107"/>
  <p:cmAuthor id="109" name="黄译萱(联通上海市上海市分公司)" initials="MSOffice" lastIdx="0" clrIdx="108"/>
  <p:cmAuthor id="110" name="邵丹(联通上海市上海市分公司)" initials="邵丹(联通上海市上海市分公司)" lastIdx="0" clrIdx="109"/>
  <p:cmAuthor id="111" name="Lina Hang(联通上海市上海市分公司)" initials="LH" lastIdx="0" clrIdx="110"/>
  <p:cmAuthor id="112" name="未知的使用者16" initials="未" lastIdx="0" clrIdx="111"/>
  <p:cmAuthor id="113" name="未知的使用者13" initials="未" lastIdx="0" clrIdx="112"/>
  <p:cmAuthor id="114" name="未知的使用者14" initials="未" lastIdx="0" clrIdx="113"/>
  <p:cmAuthor id="115" name="廖麗華" initials="廖" lastIdx="0" clrIdx="114"/>
  <p:cmAuthor id="116" name="未知的使用者12" initials="未" lastIdx="0" clrIdx="115"/>
  <p:cmAuthor id="117" name="未知用户129" initials="未知用户129" lastIdx="0" clrIdx="116"/>
  <p:cmAuthor id="118" name="唐可欣" initials="唐" lastIdx="0" clrIdx="117"/>
  <p:cmAuthor id="119" name="王鹏凯" initials="" lastIdx="0" clrIdx="118"/>
  <p:cmAuthor id="120" name="未知的使用者35" initials="未" lastIdx="0" clrIdx="119"/>
  <p:cmAuthor id="121" name="未知的使用者33" initials="未" lastIdx="0" clrIdx="120"/>
  <p:cmAuthor id="122" name="Admin" initials="A" lastIdx="0" clrIdx="121"/>
  <p:cmAuthor id="123" name="未知的使用者93" initials="" lastIdx="0" clrIdx="122"/>
  <p:cmAuthor id="124" name="LeeElva" initials="" lastIdx="0" clrIdx="123"/>
  <p:cmAuthor id="125" name="未知用户99" initials="" lastIdx="0" clrIdx="124"/>
  <p:cmAuthor id="126" name="未知的使用者115" initials="" lastIdx="0" clrIdx="125"/>
  <p:cmAuthor id="127" name="未知用户57" initials="" lastIdx="0" clrIdx="126"/>
  <p:cmAuthor id="128" name="lianghb" initials="" lastIdx="0" clrIdx="127"/>
  <p:cmAuthor id="129" name="未知用户17" initials="" lastIdx="0" clrIdx="128"/>
  <p:cmAuthor id="130" name="Deanna Schuler (Bookey Consulting)" initials="" lastIdx="0" clrIdx="129"/>
  <p:cmAuthor id="131" name="未知的使用者57" initials="未" lastIdx="0" clrIdx="130"/>
  <p:cmAuthor id="132" name="未知用户102" initials="" lastIdx="0" clrIdx="131"/>
  <p:cmAuthor id="133" name="maxine" initials="" lastIdx="0" clrIdx="132"/>
  <p:cmAuthor id="134" name="未知的使用者121" initials="" lastIdx="0" clrIdx="133"/>
  <p:cmAuthor id="135" name="周元元" initials="" lastIdx="0" clrIdx="134"/>
  <p:cmAuthor id="136" name="未知的使用者27" initials="" lastIdx="0" clrIdx="135"/>
  <p:cmAuthor id="137" name="未知的使用者30" initials="" lastIdx="0" clrIdx="136"/>
  <p:cmAuthor id="138" name="未知的使用者53" initials="" lastIdx="0" clrIdx="137"/>
  <p:cmAuthor id="139" name="未知用户58" initials="" lastIdx="0" clrIdx="138"/>
  <p:cmAuthor id="140" name="未知的使用者25" initials="" lastIdx="0" clrIdx="139"/>
  <p:cmAuthor id="141" name="liupeng" initials="" lastIdx="0" clrIdx="140"/>
  <p:cmAuthor id="142" name="未知用户24" initials="" lastIdx="0" clrIdx="141"/>
  <p:cmAuthor id="143" name="AbuSina" initials="" lastIdx="0" clrIdx="142"/>
  <p:cmAuthor id="144" name="hl sun" initials="" lastIdx="0" clrIdx="143"/>
  <p:cmAuthor id="145" name="未知的使用者94" initials="" lastIdx="0" clrIdx="144"/>
  <p:cmAuthor id="146" name="未知用户66" initials="" lastIdx="0" clrIdx="145"/>
  <p:cmAuthor id="147" name="未知用户19" initials="" lastIdx="0" clrIdx="146"/>
  <p:cmAuthor id="148" name="周宏達JerryChou" initials="" lastIdx="0" clrIdx="147"/>
  <p:cmAuthor id="149" name="未知用户7" initials="" lastIdx="0" clrIdx="148"/>
  <p:cmAuthor id="150" name="未知的使用者56" initials="" lastIdx="0" clrIdx="149"/>
  <p:cmAuthor id="151" name="未知的使用者119" initials="" lastIdx="0" clrIdx="150"/>
  <p:cmAuthor id="152" name="未知用户59" initials="" lastIdx="0" clrIdx="151"/>
  <p:cmAuthor id="153" name="未知的使用者22" initials="" lastIdx="0" clrIdx="152"/>
  <p:cmAuthor id="154" name="未知的使用者103" initials="" lastIdx="0" clrIdx="153"/>
  <p:cmAuthor id="155" name="Wenwen" initials="" lastIdx="0" clrIdx="154"/>
  <p:cmAuthor id="156" name="未知的使用者117" initials="" lastIdx="0" clrIdx="155"/>
  <p:cmAuthor id="157" name="未知的使用者28" initials="" lastIdx="0" clrIdx="156"/>
  <p:cmAuthor id="158" name="未知用户67" initials="" lastIdx="0" clrIdx="157"/>
  <p:cmAuthor id="159" name="未知用户114" initials="" lastIdx="0" clrIdx="158"/>
  <p:cmAuthor id="160" name="未知用户18" initials="" lastIdx="0" clrIdx="159"/>
  <p:cmAuthor id="161" name="未知的使用者67" initials="" lastIdx="0" clrIdx="160"/>
  <p:cmAuthor id="162" name="未知的使用者46" initials="" lastIdx="0" clrIdx="161"/>
  <p:cmAuthor id="163" name="未知的使用者26" initials="" lastIdx="0" clrIdx="162"/>
  <p:cmAuthor id="164" name="未知的使用者43" initials="" lastIdx="0" clrIdx="163"/>
  <p:cmAuthor id="165" name="未知的使用者9" initials="" lastIdx="0" clrIdx="164"/>
  <p:cmAuthor id="166" name="未知用户62" initials="" lastIdx="0" clrIdx="165"/>
  <p:cmAuthor id="167" name="yuanzh" initials="" lastIdx="0" clrIdx="166"/>
  <p:cmAuthor id="168" name="不明使用者57" initials="" lastIdx="0" clrIdx="167"/>
  <p:cmAuthor id="169" name="未知用户108" initials="" lastIdx="0" clrIdx="168"/>
  <p:cmAuthor id="170" name="未知的使用者110" initials="" lastIdx="0" clrIdx="169"/>
  <p:cmAuthor id="171" name="linyd" initials="" lastIdx="0" clrIdx="170"/>
  <p:cmAuthor id="172" name="未知用户8" initials="" lastIdx="0" clrIdx="171"/>
  <p:cmAuthor id="173" name="未知的使用者31" initials="" lastIdx="0" clrIdx="172"/>
  <p:cmAuthor id="174" name="未知用户81" initials="" lastIdx="0" clrIdx="173"/>
  <p:cmAuthor id="175" name="未知用户115" initials="" lastIdx="0" clrIdx="174"/>
  <p:cmAuthor id="176" name="未知的使用者68" initials="" lastIdx="0" clrIdx="175"/>
  <p:cmAuthor id="177" name="mm" initials="" lastIdx="0" clrIdx="176"/>
  <p:cmAuthor id="178" name="未知用户15" initials="" lastIdx="0" clrIdx="177"/>
  <p:cmAuthor id="179" name="朱晓瑜" initials="" lastIdx="0" clrIdx="178"/>
  <p:cmAuthor id="180" name="不明使用者20" initials="" lastIdx="0" clrIdx="179"/>
  <p:cmAuthor id="181" name="云成龙_JVVjiM7N" initials="authorId_318141806" lastIdx="0" clrIdx="180"/>
  <p:cmAuthor id="182" name="潘 晨" initials="潘" lastIdx="0" clrIdx="181"/>
  <p:cmAuthor id="183" name="song manyi" initials="sm" lastIdx="0" clrIdx="182"/>
  <p:cmAuthor id="184" name="未知用户6" initials="" lastIdx="0" clrIdx="183"/>
  <p:cmAuthor id="185" name="未知的使用者55" initials="" lastIdx="0" clrIdx="184"/>
  <p:cmAuthor id="186" name="未知的使用者111" initials="" lastIdx="0" clrIdx="185"/>
  <p:cmAuthor id="187" name="未知的使用者50" initials="" lastIdx="0" clrIdx="186"/>
  <p:cmAuthor id="188" name="未知的使用者11" initials="" lastIdx="0" clrIdx="187"/>
  <p:cmAuthor id="189" name="未知用户47" initials="" lastIdx="0" clrIdx="188"/>
  <p:cmAuthor id="190" name="小延魔法师" initials="小" lastIdx="0" clrIdx="189"/>
  <p:cmAuthor id="191" name="未知用户106" initials="未" lastIdx="0" clrIdx="190"/>
  <p:cmAuthor id="192" name="刘春杰10244342" initials="刘春杰10244342" lastIdx="0" clrIdx="191"/>
  <p:cmAuthor id="193" name="未知用户116" initials="" lastIdx="0" clrIdx="192"/>
  <p:cmAuthor id="194" name="li hui" initials="lh" lastIdx="0" clrIdx="193"/>
  <p:cmAuthor id="195" name="未知的使用者150" initials="未" lastIdx="0" clrIdx="194"/>
  <p:cmAuthor id="196" name="苏光耀_fEJ3faiq" initials="authorId_173651" lastIdx="0" clrIdx="195"/>
  <p:cmAuthor id="197" name="未知的使用者69" initials="" lastIdx="0" clrIdx="196"/>
  <p:cmAuthor id="198" name="未知的使用者112" initials="" lastIdx="0" clrIdx="197"/>
  <p:cmAuthor id="199" name="Kevin Hu" initials="" lastIdx="0" clrIdx="198"/>
  <p:cmAuthor id="200" name="未知的使用者38" initials="" lastIdx="0" clrIdx="199"/>
  <p:cmAuthor id="201" name="未知的使用者8" initials="" lastIdx="0" clrIdx="200"/>
  <p:cmAuthor id="202" name="不明使用者56" initials="" lastIdx="0" clrIdx="201"/>
  <p:cmAuthor id="203" name="P00035_jeremy" initials="" lastIdx="0" clrIdx="202"/>
  <p:cmAuthor id="204" name="Unknown User7" initials="" lastIdx="0" clrIdx="203"/>
  <p:cmAuthor id="205" name="muzi wei" initials="" lastIdx="0" clrIdx="204"/>
  <p:cmAuthor id="206" name="未知的使用者41" initials="" lastIdx="0" clrIdx="205"/>
  <p:cmAuthor id="207" name="djj" initials="" lastIdx="0" clrIdx="206"/>
  <p:cmAuthor id="208" name="未知用户117" initials="" lastIdx="0" clrIdx="207"/>
  <p:cmAuthor id="209" name="未知用户13" initials="" lastIdx="0" clrIdx="208"/>
  <p:cmAuthor id="210" name="不明使用者21" initials="" lastIdx="0" clrIdx="209"/>
  <p:cmAuthor id="211" name="YUMINGNJ" initials="" lastIdx="0" clrIdx="210"/>
  <p:cmAuthor id="212" name="未知的使用者52" initials="" lastIdx="0" clrIdx="211"/>
  <p:cmAuthor id="213" name="未知用户109" initials="" lastIdx="0" clrIdx="212"/>
  <p:cmAuthor id="214" name="Unknown User117" initials="U" lastIdx="0" clrIdx="213"/>
  <p:cmAuthor id="215" name="thomas" initials="" lastIdx="0" clrIdx="214"/>
  <p:cmAuthor id="216" name="未知的使用者3" initials="" lastIdx="0" clrIdx="215"/>
  <p:cmAuthor id="217" name="未知用户14" initials="" lastIdx="0" clrIdx="216"/>
  <p:cmAuthor id="218" name="Unknown User65" initials="U" lastIdx="0" clrIdx="217"/>
  <p:cmAuthor id="219" name="未知用户98" initials="" lastIdx="0" clrIdx="218"/>
  <p:cmAuthor id="220" name="未知用户61" initials="" lastIdx="0" clrIdx="219"/>
  <p:cmAuthor id="221" name="Jason Wang" initials="" lastIdx="0" clrIdx="220"/>
  <p:cmAuthor id="222" name="不明使用者18" initials="" lastIdx="0" clrIdx="221"/>
  <p:cmAuthor id="223" name="未知用户28" initials="未" lastIdx="0" clrIdx="222"/>
  <p:cmAuthor id="224" name="未知的使用者72" initials="" lastIdx="0" clrIdx="223"/>
  <p:cmAuthor id="225" name="未知的使用者48" initials="" lastIdx="0" clrIdx="224"/>
  <p:cmAuthor id="226" name="未知的使用者104" initials="" lastIdx="0" clrIdx="225"/>
  <p:cmAuthor id="227" name="未知用户60" initials="" lastIdx="0" clrIdx="226"/>
  <p:cmAuthor id="228" name="未知的使用者39" initials="未" lastIdx="0" clrIdx="227"/>
  <p:cmAuthor id="229" name="Shawna Strickland" initials="" lastIdx="0" clrIdx="228"/>
  <p:cmAuthor id="230" name="未知的使用者36" initials="" lastIdx="0" clrIdx="229"/>
  <p:cmAuthor id="231" name="Daniel Wuu" initials="" lastIdx="0" clrIdx="230"/>
  <p:cmAuthor id="232" name="未知用户56" initials="" lastIdx="0" clrIdx="231"/>
  <p:cmAuthor id="233" name="Ashley Eberenz" initials="" lastIdx="0" clrIdx="232"/>
  <p:cmAuthor id="234" name="不明使用者19" initials="" lastIdx="0" clrIdx="233"/>
  <p:cmAuthor id="235" name="qiantong" initials="" lastIdx="0" clrIdx="234"/>
  <p:cmAuthor id="236" name="未知的使用者74" initials="" lastIdx="0" clrIdx="235"/>
  <p:cmAuthor id="237" name="未知的使用者23" initials="" lastIdx="0" clrIdx="236"/>
  <p:cmAuthor id="238" name="116304" initials="" lastIdx="0" clrIdx="237"/>
  <p:cmAuthor id="239" name="未知用户31" initials="未" lastIdx="0" clrIdx="238"/>
  <p:cmAuthor id="240" name="R affer" initials="" lastIdx="0" clrIdx="239"/>
  <p:cmAuthor id="241" name="未知用户55" initials="" lastIdx="0" clrIdx="240"/>
  <p:cmAuthor id="242" name="未知的使用者95" initials="" lastIdx="0" clrIdx="241"/>
  <p:cmAuthor id="243" name="未知的使用者32" initials="" lastIdx="0" clrIdx="242"/>
  <p:cmAuthor id="244" name="未知的使用者49" initials="" lastIdx="0" clrIdx="243"/>
  <p:cmAuthor id="245" name="Unknown User26" initials="U" lastIdx="0" clrIdx="244"/>
  <p:cmAuthor id="246" name="yuexuejun" initials="" lastIdx="0" clrIdx="245"/>
  <p:cmAuthor id="247" name="未知的使用者71" initials="" lastIdx="0" clrIdx="246"/>
  <p:cmAuthor id="248" name="未知的使用者105" initials="" lastIdx="0" clrIdx="247"/>
  <p:cmAuthor id="249" name="Unknown User70" initials="" lastIdx="0" clrIdx="248"/>
  <p:cmAuthor id="250" name="clinchen" initials="" lastIdx="0" clrIdx="249"/>
  <p:cmAuthor id="251" name="未知用户23" initials="" lastIdx="0" clrIdx="250"/>
  <p:cmAuthor id="252" name="hanjuncompany" initials="" lastIdx="0" clrIdx="251"/>
  <p:cmAuthor id="253" name="kathy chen" initials="" lastIdx="0" clrIdx="252"/>
  <p:cmAuthor id="254" name="黄晓平" initials="黄" lastIdx="0" clrIdx="253"/>
  <p:cmAuthor id="255" name="未知的使用者63" initials="" lastIdx="0" clrIdx="254"/>
  <p:cmAuthor id="256" name="徐琳00159163" initials="徐琳00159163" lastIdx="0" clrIdx="255"/>
  <p:cmAuthor id="257" name="未知的使用者64" initials="" lastIdx="0" clrIdx="256"/>
  <p:cmAuthor id="258" name="未知的使用者47" initials="" lastIdx="0" clrIdx="257"/>
  <p:cmAuthor id="259" name="未知的使用者60" initials="" lastIdx="0" clrIdx="258"/>
  <p:cmAuthor id="260" name="未知的使用者59" initials="" lastIdx="0" clrIdx="259"/>
  <p:cmAuthor id="261" name="未知的使用者54" initials="" lastIdx="0" clrIdx="260"/>
  <p:cmAuthor id="262" name="未知的使用者66" initials="" lastIdx="0" clrIdx="261"/>
  <p:cmAuthor id="263" name="未知的使用者65" initials="" lastIdx="0" clrIdx="262"/>
  <p:cmAuthor id="264" name="未知的使用者106" initials="" lastIdx="0" clrIdx="263"/>
  <p:cmAuthor id="265" name="未知的使用者107" initials="" lastIdx="0" clrIdx="264"/>
  <p:cmAuthor id="266" name="未知的使用者108" initials="" lastIdx="0" clrIdx="265"/>
  <p:cmAuthor id="267" name="未知的使用者86" initials="" lastIdx="0" clrIdx="266"/>
  <p:cmAuthor id="268" name="未知的使用者116" initials="" lastIdx="0" clrIdx="267"/>
  <p:cmAuthor id="269" name="未知的使用者44" initials="" lastIdx="0" clrIdx="268"/>
  <p:cmAuthor id="270" name="未知的使用者37" initials="" lastIdx="0" clrIdx="269"/>
  <p:cmAuthor id="271" name="未知的使用者126" initials="" lastIdx="0" clrIdx="270"/>
  <p:cmAuthor id="272" name="未知的使用者127" initials="" lastIdx="0" clrIdx="271"/>
  <p:cmAuthor id="273" name="未知的使用者128" initials="" lastIdx="0" clrIdx="272"/>
  <p:cmAuthor id="274" name="未知的使用者124" initials="" lastIdx="0" clrIdx="273"/>
  <p:cmAuthor id="275" name="未知的使用者125" initials="" lastIdx="0" clrIdx="274"/>
  <p:cmAuthor id="276" name="Sara Chen" initials="" lastIdx="0" clrIdx="275"/>
  <p:cmAuthor id="277" name="huang gerrard" initials="" lastIdx="0" clrIdx="276"/>
  <p:cmAuthor id="278" name="未知用户170" initials="" lastIdx="0" clrIdx="277"/>
  <p:cmAuthor id="279" name="未知用户171" initials="" lastIdx="0" clrIdx="278"/>
  <p:cmAuthor id="280" name="未知用户172" initials="" lastIdx="0" clrIdx="279"/>
  <p:cmAuthor id="281" name="未知用户173" initials="" lastIdx="0" clrIdx="280"/>
  <p:cmAuthor id="282" name="未知用户149" initials="" lastIdx="0" clrIdx="281"/>
  <p:cmAuthor id="283" name="未知用户150" initials="" lastIdx="0" clrIdx="282"/>
  <p:cmAuthor id="284" name="未知用户151" initials="" lastIdx="0" clrIdx="283"/>
  <p:cmAuthor id="285" name="未知用户152" initials="" lastIdx="0" clrIdx="284"/>
  <p:cmAuthor id="286" name="未知用户153" initials="" lastIdx="0" clrIdx="285"/>
  <p:cmAuthor id="287" name="未知用户154" initials="" lastIdx="0" clrIdx="286"/>
  <p:cmAuthor id="288" name="未知用户155" initials="" lastIdx="0" clrIdx="287"/>
  <p:cmAuthor id="289" name="未知用户41" initials="" lastIdx="0" clrIdx="288"/>
  <p:cmAuthor id="290" name="未知用户44" initials="" lastIdx="0" clrIdx="289"/>
  <p:cmAuthor id="291" name="未知用户45" initials="" lastIdx="0" clrIdx="290"/>
  <p:cmAuthor id="292" name="未知用户156" initials="" lastIdx="0" clrIdx="291"/>
  <p:cmAuthor id="293" name="未知用户64" initials="" lastIdx="0" clrIdx="292"/>
  <p:cmAuthor id="294" name="未知用户65" initials="" lastIdx="0" clrIdx="293"/>
  <p:cmAuthor id="295" name="未知用户68" initials="" lastIdx="0" clrIdx="294"/>
  <p:cmAuthor id="296" name="未知用户69" initials="" lastIdx="0" clrIdx="295"/>
  <p:cmAuthor id="297" name="未知用户70" initials="" lastIdx="0" clrIdx="296"/>
  <p:cmAuthor id="298" name="未知用户71" initials="" lastIdx="0" clrIdx="297"/>
  <p:cmAuthor id="299" name="未知用户72" initials="" lastIdx="0" clrIdx="298"/>
  <p:cmAuthor id="300" name="未知用户73" initials="" lastIdx="0" clrIdx="299"/>
  <p:cmAuthor id="301" name="未知用户49" initials="" lastIdx="0" clrIdx="300"/>
  <p:cmAuthor id="302" name="未知用户50" initials="" lastIdx="0" clrIdx="301"/>
  <p:cmAuthor id="303" name="未知用户52" initials="" lastIdx="0" clrIdx="302"/>
  <p:cmAuthor id="304" name="MA15" initials="" lastIdx="0" clrIdx="303"/>
  <p:cmAuthor id="305" name="未知用户53" initials="" lastIdx="0" clrIdx="304"/>
  <p:cmAuthor id="306" name="未知用户96" initials="" lastIdx="0" clrIdx="30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B6FF"/>
    <a:srgbClr val="0050CA"/>
    <a:srgbClr val="000000"/>
    <a:srgbClr val="DAE3F3"/>
    <a:srgbClr val="EAECEF"/>
    <a:srgbClr val="D1E3FF"/>
    <a:srgbClr val="1848F0"/>
    <a:srgbClr val="5587D2"/>
    <a:srgbClr val="3F64C3"/>
    <a:srgbClr val="E1E9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7" autoAdjust="0"/>
    <p:restoredTop sz="96331" autoAdjust="0"/>
  </p:normalViewPr>
  <p:slideViewPr>
    <p:cSldViewPr snapToGrid="0" snapToObjects="1" showGuides="1">
      <p:cViewPr varScale="1">
        <p:scale>
          <a:sx n="87" d="100"/>
          <a:sy n="87" d="100"/>
        </p:scale>
        <p:origin x="394" y="41"/>
      </p:cViewPr>
      <p:guideLst>
        <p:guide orient="horz" pos="1736"/>
        <p:guide pos="39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6" d="100"/>
        <a:sy n="19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  <a:t>2026/1/28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  <a:t>2026/1/28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形 10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8758562"/>
              <a:gd name="connsiteX1" fmla="*/ 12192000 w 12192000"/>
              <a:gd name="connsiteY1" fmla="*/ 0 h 8758562"/>
              <a:gd name="connsiteX2" fmla="*/ 12192000 w 12192000"/>
              <a:gd name="connsiteY2" fmla="*/ 8758562 h 8758562"/>
              <a:gd name="connsiteX3" fmla="*/ 0 w 12192000"/>
              <a:gd name="connsiteY3" fmla="*/ 8758562 h 875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8758562">
                <a:moveTo>
                  <a:pt x="0" y="0"/>
                </a:moveTo>
                <a:lnTo>
                  <a:pt x="12192000" y="0"/>
                </a:lnTo>
                <a:lnTo>
                  <a:pt x="12192000" y="8758562"/>
                </a:lnTo>
                <a:lnTo>
                  <a:pt x="0" y="8758562"/>
                </a:lnTo>
                <a:close/>
              </a:path>
            </a:pathLst>
          </a:custGeom>
          <a:gradFill>
            <a:gsLst>
              <a:gs pos="0">
                <a:srgbClr val="E1E6EF"/>
              </a:gs>
              <a:gs pos="55000">
                <a:srgbClr val="F9FAFA"/>
              </a:gs>
              <a:gs pos="100000">
                <a:srgbClr val="FFFFFF"/>
              </a:gs>
            </a:gsLst>
            <a:lin ang="12939171" scaled="1"/>
          </a:gradFill>
          <a:ln w="243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 dirty="0">
              <a:solidFill>
                <a:schemeClr val="tx2"/>
              </a:solidFill>
              <a:latin typeface="Byte Sans Medium" panose="00000500000000000000" pitchFamily="2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531" y="286168"/>
            <a:ext cx="1629610" cy="38207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347751" y="393483"/>
            <a:ext cx="315120" cy="323523"/>
          </a:xfrm>
          <a:prstGeom prst="rect">
            <a:avLst/>
          </a:prstGeom>
          <a:solidFill>
            <a:srgbClr val="0050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518471" y="555244"/>
            <a:ext cx="206888" cy="212405"/>
          </a:xfrm>
          <a:prstGeom prst="rect">
            <a:avLst/>
          </a:prstGeom>
          <a:solidFill>
            <a:srgbClr val="53B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360000"/>
            <a:ext cx="10800000" cy="720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2026/1/28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66EA7-4AA1-4B21-B6F1-FEDBCBE2BD7F}" type="datetimeFigureOut">
              <a:rPr lang="zh-CN" altLang="en-US" smtClean="0"/>
              <a:t>2026/1/28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0864-0892-457F-A415-F526B8868F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66EA7-4AA1-4B21-B6F1-FEDBCBE2BD7F}" type="datetimeFigureOut">
              <a:rPr lang="zh-CN" altLang="en-US" smtClean="0"/>
              <a:t>2026/1/28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0864-0892-457F-A415-F526B8868F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66EA7-4AA1-4B21-B6F1-FEDBCBE2BD7F}" type="datetimeFigureOut">
              <a:rPr lang="zh-CN" altLang="en-US" smtClean="0"/>
              <a:t>2026/1/28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0864-0892-457F-A415-F526B8868F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66EA7-4AA1-4B21-B6F1-FEDBCBE2BD7F}" type="datetimeFigureOut">
              <a:rPr lang="zh-CN" altLang="en-US" smtClean="0"/>
              <a:t>2026/1/28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0864-0892-457F-A415-F526B8868F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66EA7-4AA1-4B21-B6F1-FEDBCBE2BD7F}" type="datetimeFigureOut">
              <a:rPr lang="zh-CN" altLang="en-US" smtClean="0"/>
              <a:t>2026/1/28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0864-0892-457F-A415-F526B8868F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66EA7-4AA1-4B21-B6F1-FEDBCBE2BD7F}" type="datetimeFigureOut">
              <a:rPr lang="zh-CN" altLang="en-US" smtClean="0"/>
              <a:t>2026/1/28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0864-0892-457F-A415-F526B8868F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66EA7-4AA1-4B21-B6F1-FEDBCBE2BD7F}" type="datetimeFigureOut">
              <a:rPr lang="zh-CN" altLang="en-US" smtClean="0"/>
              <a:t>2026/1/28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0864-0892-457F-A415-F526B8868F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66EA7-4AA1-4B21-B6F1-FEDBCBE2BD7F}" type="datetimeFigureOut">
              <a:rPr lang="zh-CN" altLang="en-US" smtClean="0"/>
              <a:t>2026/1/28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0864-0892-457F-A415-F526B8868F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66EA7-4AA1-4B21-B6F1-FEDBCBE2BD7F}" type="datetimeFigureOut">
              <a:rPr lang="zh-CN" altLang="en-US" smtClean="0"/>
              <a:t>2026/1/28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0864-0892-457F-A415-F526B8868F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66EA7-4AA1-4B21-B6F1-FEDBCBE2BD7F}" type="datetimeFigureOut">
              <a:rPr lang="zh-CN" altLang="en-US" smtClean="0"/>
              <a:t>2026/1/28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0864-0892-457F-A415-F526B8868F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66EA7-4AA1-4B21-B6F1-FEDBCBE2BD7F}" type="datetimeFigureOut">
              <a:rPr lang="zh-CN" altLang="en-US" smtClean="0"/>
              <a:t>2026/1/28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0864-0892-457F-A415-F526B8868F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2026/1/28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2026/1/28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</p:sldLayoutIdLs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66EA7-4AA1-4B21-B6F1-FEDBCBE2BD7F}" type="datetimeFigureOut">
              <a:rPr lang="zh-CN" altLang="en-US" smtClean="0"/>
              <a:t>2026/1/28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10864-0892-457F-A415-F526B8868F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80.xml"/><Relationship Id="rId7" Type="http://schemas.openxmlformats.org/officeDocument/2006/relationships/image" Target="../media/image65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1.xml"/><Relationship Id="rId9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tags" Target="../tags/tag84.xml"/><Relationship Id="rId7" Type="http://schemas.openxmlformats.org/officeDocument/2006/relationships/notesSlide" Target="../notesSlides/notesSlide17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6.xml"/><Relationship Id="rId10" Type="http://schemas.openxmlformats.org/officeDocument/2006/relationships/image" Target="../media/image83.svg"/><Relationship Id="rId4" Type="http://schemas.openxmlformats.org/officeDocument/2006/relationships/tags" Target="../tags/tag85.xml"/><Relationship Id="rId9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84.jpeg"/><Relationship Id="rId7" Type="http://schemas.openxmlformats.org/officeDocument/2006/relationships/image" Target="../media/image8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93.png"/><Relationship Id="rId26" Type="http://schemas.openxmlformats.org/officeDocument/2006/relationships/image" Target="../media/image101.svg"/><Relationship Id="rId3" Type="http://schemas.openxmlformats.org/officeDocument/2006/relationships/tags" Target="../tags/tag89.xml"/><Relationship Id="rId21" Type="http://schemas.openxmlformats.org/officeDocument/2006/relationships/image" Target="../media/image96.png"/><Relationship Id="rId7" Type="http://schemas.openxmlformats.org/officeDocument/2006/relationships/tags" Target="../tags/tag93.xml"/><Relationship Id="rId12" Type="http://schemas.openxmlformats.org/officeDocument/2006/relationships/tags" Target="../tags/tag98.xml"/><Relationship Id="rId17" Type="http://schemas.openxmlformats.org/officeDocument/2006/relationships/image" Target="../media/image92.png"/><Relationship Id="rId25" Type="http://schemas.openxmlformats.org/officeDocument/2006/relationships/image" Target="../media/image100.png"/><Relationship Id="rId2" Type="http://schemas.openxmlformats.org/officeDocument/2006/relationships/tags" Target="../tags/tag88.xml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tags" Target="../tags/tag97.xml"/><Relationship Id="rId24" Type="http://schemas.openxmlformats.org/officeDocument/2006/relationships/image" Target="../media/image99.svg"/><Relationship Id="rId5" Type="http://schemas.openxmlformats.org/officeDocument/2006/relationships/tags" Target="../tags/tag91.xml"/><Relationship Id="rId15" Type="http://schemas.openxmlformats.org/officeDocument/2006/relationships/image" Target="../media/image90.png"/><Relationship Id="rId23" Type="http://schemas.openxmlformats.org/officeDocument/2006/relationships/image" Target="../media/image98.png"/><Relationship Id="rId28" Type="http://schemas.openxmlformats.org/officeDocument/2006/relationships/image" Target="../media/image103.svg"/><Relationship Id="rId10" Type="http://schemas.openxmlformats.org/officeDocument/2006/relationships/tags" Target="../tags/tag96.xml"/><Relationship Id="rId19" Type="http://schemas.openxmlformats.org/officeDocument/2006/relationships/image" Target="../media/image94.png"/><Relationship Id="rId4" Type="http://schemas.openxmlformats.org/officeDocument/2006/relationships/tags" Target="../tags/tag90.xml"/><Relationship Id="rId9" Type="http://schemas.openxmlformats.org/officeDocument/2006/relationships/tags" Target="../tags/tag95.xml"/><Relationship Id="rId14" Type="http://schemas.openxmlformats.org/officeDocument/2006/relationships/notesSlide" Target="../notesSlides/notesSlide19.xml"/><Relationship Id="rId22" Type="http://schemas.openxmlformats.org/officeDocument/2006/relationships/image" Target="../media/image97.svg"/><Relationship Id="rId27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3.png"/><Relationship Id="rId5" Type="http://schemas.openxmlformats.org/officeDocument/2006/relationships/tags" Target="../tags/tag10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9.xml"/><Relationship Id="rId9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13" Type="http://schemas.openxmlformats.org/officeDocument/2006/relationships/image" Target="../media/image106.jpeg"/><Relationship Id="rId18" Type="http://schemas.openxmlformats.org/officeDocument/2006/relationships/image" Target="../media/image111.jpeg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12" Type="http://schemas.openxmlformats.org/officeDocument/2006/relationships/image" Target="../media/image105.jpeg"/><Relationship Id="rId17" Type="http://schemas.openxmlformats.org/officeDocument/2006/relationships/image" Target="../media/image110.jpeg"/><Relationship Id="rId2" Type="http://schemas.openxmlformats.org/officeDocument/2006/relationships/tags" Target="../tags/tag100.xml"/><Relationship Id="rId16" Type="http://schemas.openxmlformats.org/officeDocument/2006/relationships/image" Target="../media/image109.jpeg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image" Target="../media/image104.jpeg"/><Relationship Id="rId5" Type="http://schemas.openxmlformats.org/officeDocument/2006/relationships/tags" Target="../tags/tag103.xml"/><Relationship Id="rId15" Type="http://schemas.openxmlformats.org/officeDocument/2006/relationships/image" Target="../media/image108.jpeg"/><Relationship Id="rId10" Type="http://schemas.openxmlformats.org/officeDocument/2006/relationships/notesSlide" Target="../notesSlides/notesSlide20.xml"/><Relationship Id="rId4" Type="http://schemas.openxmlformats.org/officeDocument/2006/relationships/tags" Target="../tags/tag102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0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11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9" Type="http://schemas.openxmlformats.org/officeDocument/2006/relationships/image" Target="../media/image41.png"/><Relationship Id="rId21" Type="http://schemas.openxmlformats.org/officeDocument/2006/relationships/image" Target="../media/image23.png"/><Relationship Id="rId34" Type="http://schemas.openxmlformats.org/officeDocument/2006/relationships/image" Target="../media/image36.png"/><Relationship Id="rId42" Type="http://schemas.openxmlformats.org/officeDocument/2006/relationships/image" Target="../media/image4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41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png"/><Relationship Id="rId40" Type="http://schemas.openxmlformats.org/officeDocument/2006/relationships/image" Target="../media/image42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Relationship Id="rId43" Type="http://schemas.openxmlformats.org/officeDocument/2006/relationships/image" Target="../media/image45.png"/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tags" Target="../tags/tag16.xml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tags" Target="../tags/tag15.xml"/><Relationship Id="rId16" Type="http://schemas.openxmlformats.org/officeDocument/2006/relationships/image" Target="../media/image56.png"/><Relationship Id="rId1" Type="http://schemas.openxmlformats.org/officeDocument/2006/relationships/tags" Target="../tags/tag14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notesSlide" Target="../notesSlides/notesSlide5.xml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26" Type="http://schemas.openxmlformats.org/officeDocument/2006/relationships/tags" Target="../tags/tag42.xml"/><Relationship Id="rId39" Type="http://schemas.openxmlformats.org/officeDocument/2006/relationships/notesSlide" Target="../notesSlides/notesSlide7.xml"/><Relationship Id="rId21" Type="http://schemas.openxmlformats.org/officeDocument/2006/relationships/tags" Target="../tags/tag37.xml"/><Relationship Id="rId34" Type="http://schemas.openxmlformats.org/officeDocument/2006/relationships/tags" Target="../tags/tag50.xml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6" Type="http://schemas.openxmlformats.org/officeDocument/2006/relationships/tags" Target="../tags/tag32.xml"/><Relationship Id="rId20" Type="http://schemas.openxmlformats.org/officeDocument/2006/relationships/tags" Target="../tags/tag36.xml"/><Relationship Id="rId29" Type="http://schemas.openxmlformats.org/officeDocument/2006/relationships/tags" Target="../tags/tag45.xml"/><Relationship Id="rId41" Type="http://schemas.openxmlformats.org/officeDocument/2006/relationships/image" Target="../media/image57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tags" Target="../tags/tag40.xml"/><Relationship Id="rId32" Type="http://schemas.openxmlformats.org/officeDocument/2006/relationships/tags" Target="../tags/tag48.xml"/><Relationship Id="rId37" Type="http://schemas.openxmlformats.org/officeDocument/2006/relationships/tags" Target="../tags/tag53.xml"/><Relationship Id="rId40" Type="http://schemas.openxmlformats.org/officeDocument/2006/relationships/image" Target="../media/image59.png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23" Type="http://schemas.openxmlformats.org/officeDocument/2006/relationships/tags" Target="../tags/tag39.xml"/><Relationship Id="rId28" Type="http://schemas.openxmlformats.org/officeDocument/2006/relationships/tags" Target="../tags/tag44.xml"/><Relationship Id="rId36" Type="http://schemas.openxmlformats.org/officeDocument/2006/relationships/tags" Target="../tags/tag52.xml"/><Relationship Id="rId10" Type="http://schemas.openxmlformats.org/officeDocument/2006/relationships/tags" Target="../tags/tag26.xml"/><Relationship Id="rId19" Type="http://schemas.openxmlformats.org/officeDocument/2006/relationships/tags" Target="../tags/tag35.xml"/><Relationship Id="rId31" Type="http://schemas.openxmlformats.org/officeDocument/2006/relationships/tags" Target="../tags/tag47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Relationship Id="rId22" Type="http://schemas.openxmlformats.org/officeDocument/2006/relationships/tags" Target="../tags/tag38.xml"/><Relationship Id="rId27" Type="http://schemas.openxmlformats.org/officeDocument/2006/relationships/tags" Target="../tags/tag43.xml"/><Relationship Id="rId30" Type="http://schemas.openxmlformats.org/officeDocument/2006/relationships/tags" Target="../tags/tag46.xml"/><Relationship Id="rId35" Type="http://schemas.openxmlformats.org/officeDocument/2006/relationships/tags" Target="../tags/tag51.xml"/><Relationship Id="rId8" Type="http://schemas.openxmlformats.org/officeDocument/2006/relationships/tags" Target="../tags/tag24.xml"/><Relationship Id="rId3" Type="http://schemas.openxmlformats.org/officeDocument/2006/relationships/tags" Target="../tags/tag19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5" Type="http://schemas.openxmlformats.org/officeDocument/2006/relationships/tags" Target="../tags/tag41.xml"/><Relationship Id="rId33" Type="http://schemas.openxmlformats.org/officeDocument/2006/relationships/tags" Target="../tags/tag49.xml"/><Relationship Id="rId38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tags" Target="../tags/tag66.xml"/><Relationship Id="rId18" Type="http://schemas.openxmlformats.org/officeDocument/2006/relationships/tags" Target="../tags/tag71.xml"/><Relationship Id="rId3" Type="http://schemas.openxmlformats.org/officeDocument/2006/relationships/tags" Target="../tags/tag56.xml"/><Relationship Id="rId21" Type="http://schemas.openxmlformats.org/officeDocument/2006/relationships/tags" Target="../tags/tag74.xml"/><Relationship Id="rId7" Type="http://schemas.openxmlformats.org/officeDocument/2006/relationships/tags" Target="../tags/tag60.xml"/><Relationship Id="rId12" Type="http://schemas.openxmlformats.org/officeDocument/2006/relationships/tags" Target="../tags/tag65.xml"/><Relationship Id="rId17" Type="http://schemas.openxmlformats.org/officeDocument/2006/relationships/tags" Target="../tags/tag70.xml"/><Relationship Id="rId25" Type="http://schemas.openxmlformats.org/officeDocument/2006/relationships/notesSlide" Target="../notesSlides/notesSlide9.xml"/><Relationship Id="rId2" Type="http://schemas.openxmlformats.org/officeDocument/2006/relationships/tags" Target="../tags/tag55.xml"/><Relationship Id="rId16" Type="http://schemas.openxmlformats.org/officeDocument/2006/relationships/tags" Target="../tags/tag69.xml"/><Relationship Id="rId20" Type="http://schemas.openxmlformats.org/officeDocument/2006/relationships/tags" Target="../tags/tag73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24" Type="http://schemas.openxmlformats.org/officeDocument/2006/relationships/slideLayout" Target="../slideLayouts/slideLayout1.xml"/><Relationship Id="rId5" Type="http://schemas.openxmlformats.org/officeDocument/2006/relationships/tags" Target="../tags/tag58.xml"/><Relationship Id="rId15" Type="http://schemas.openxmlformats.org/officeDocument/2006/relationships/tags" Target="../tags/tag68.xml"/><Relationship Id="rId23" Type="http://schemas.openxmlformats.org/officeDocument/2006/relationships/tags" Target="../tags/tag76.xml"/><Relationship Id="rId10" Type="http://schemas.openxmlformats.org/officeDocument/2006/relationships/tags" Target="../tags/tag63.xml"/><Relationship Id="rId19" Type="http://schemas.openxmlformats.org/officeDocument/2006/relationships/tags" Target="../tags/tag72.xml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tags" Target="../tags/tag67.xml"/><Relationship Id="rId22" Type="http://schemas.openxmlformats.org/officeDocument/2006/relationships/tags" Target="../tags/tag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/Users/karlyli/Library/Containers/com.kingsoft.wpsoffice.mac/Data/tmp/picturecompress_20251115234147/output_1.pngoutput_1"/>
          <p:cNvPicPr>
            <a:picLocks noChangeAspect="1"/>
          </p:cNvPicPr>
          <p:nvPr/>
        </p:nvPicPr>
        <p:blipFill>
          <a:blip r:embed="rId3"/>
          <a:srcRect t="3003" r="1969"/>
          <a:stretch>
            <a:fillRect/>
          </a:stretch>
        </p:blipFill>
        <p:spPr>
          <a:xfrm>
            <a:off x="0" y="0"/>
            <a:ext cx="12226925" cy="68573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7944485" cy="6858000"/>
          </a:xfrm>
          <a:prstGeom prst="rect">
            <a:avLst/>
          </a:prstGeom>
          <a:gradFill>
            <a:gsLst>
              <a:gs pos="100000">
                <a:srgbClr val="E1ECFF">
                  <a:alpha val="80000"/>
                </a:srgbClr>
              </a:gs>
              <a:gs pos="0">
                <a:srgbClr val="E1ECFF">
                  <a:alpha val="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024" name="图片 10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6" y="513520"/>
            <a:ext cx="2137410" cy="5010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45160" y="2039620"/>
            <a:ext cx="5683250" cy="13531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 spc="300" dirty="0">
                <a:solidFill>
                  <a:srgbClr val="0050CA"/>
                </a:solidFill>
                <a:latin typeface="+mj-ea"/>
                <a:ea typeface="+mj-ea"/>
                <a:cs typeface="+mj-ea"/>
              </a:rPr>
              <a:t>JetLinks-Cloud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400" b="1" spc="300" dirty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AI</a:t>
            </a:r>
            <a:r>
              <a:rPr lang="zh-CN" altLang="en-US" sz="4400" b="1" spc="300" dirty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视觉分析解决方案</a:t>
            </a: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256512" y="6468550"/>
            <a:ext cx="4079895" cy="229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 © 2026 JetLinks.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 rights reserved.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645160" y="4585335"/>
            <a:ext cx="3820795" cy="52197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l"/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  <a:sym typeface="+mn-lt"/>
              </a:rPr>
              <a:t>重庆旱獭信息技术有限公司</a:t>
            </a:r>
          </a:p>
        </p:txBody>
      </p:sp>
      <p:sp>
        <p:nvSpPr>
          <p:cNvPr id="24" name="object 489"/>
          <p:cNvSpPr txBox="1"/>
          <p:nvPr/>
        </p:nvSpPr>
        <p:spPr>
          <a:xfrm>
            <a:off x="676275" y="3392805"/>
            <a:ext cx="5419725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50000"/>
              </a:lnSpc>
              <a:spcBef>
                <a:spcPts val="100"/>
              </a:spcBef>
              <a:tabLst>
                <a:tab pos="298450" algn="l"/>
              </a:tabLst>
            </a:pPr>
            <a:r>
              <a:rPr lang="zh-CN" altLang="en-US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从</a:t>
            </a:r>
            <a:r>
              <a:rPr lang="en-US" altLang="zh-CN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看清</a:t>
            </a:r>
            <a:r>
              <a:rPr lang="en-US" altLang="zh-CN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到</a:t>
            </a:r>
            <a:r>
              <a:rPr lang="en-US" altLang="zh-CN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读懂</a:t>
            </a:r>
            <a:r>
              <a:rPr lang="en-US" altLang="zh-CN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”——</a:t>
            </a:r>
            <a:r>
              <a:rPr lang="zh-CN" altLang="en-US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视频感知能力的智能跃迁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735965" y="371475"/>
            <a:ext cx="9500870" cy="471805"/>
          </a:xfrm>
          <a:noFill/>
          <a:ln w="9525">
            <a:noFill/>
            <a:prstDash val="solid"/>
          </a:ln>
        </p:spPr>
        <p:txBody>
          <a:bodyPr lIns="95250" tIns="47625" rIns="95250" bIns="47625" anchor="t">
            <a:noAutofit/>
          </a:bodyPr>
          <a:lstStyle/>
          <a:p>
            <a:pPr marL="0" algn="l" rtl="0" eaLnBrk="0">
              <a:lnSpc>
                <a:spcPct val="83000"/>
              </a:lnSpc>
              <a:buClrTx/>
              <a:buSzTx/>
              <a:buNone/>
            </a:pPr>
            <a:r>
              <a:rPr lang="en-US" altLang="zh-CN" b="1" dirty="0">
                <a:latin typeface="+mj-ea"/>
                <a:ea typeface="+mj-ea"/>
                <a:cs typeface="+mj-ea"/>
                <a:sym typeface="+mn-ea"/>
              </a:rPr>
              <a:t>AI</a:t>
            </a:r>
            <a:r>
              <a:rPr lang="zh-CN" altLang="en-US" b="1" dirty="0">
                <a:latin typeface="+mj-ea"/>
                <a:ea typeface="+mj-ea"/>
                <a:cs typeface="+mj-ea"/>
                <a:sym typeface="+mn-ea"/>
              </a:rPr>
              <a:t>算法管理与协同：简化部署与优化流程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291" y="1556289"/>
            <a:ext cx="7763986" cy="43836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矩形 9"/>
          <p:cNvSpPr/>
          <p:nvPr/>
        </p:nvSpPr>
        <p:spPr>
          <a:xfrm>
            <a:off x="525352" y="1556289"/>
            <a:ext cx="3328035" cy="135233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Aft>
                <a:spcPts val="1470"/>
              </a:spcAft>
            </a:pPr>
            <a:r>
              <a:rPr lang="en-US" altLang="zh-CN" sz="1500" b="1" u="sng" dirty="0">
                <a:solidFill>
                  <a:srgbClr val="0050CA"/>
                </a:solidFill>
                <a:latin typeface="+mn-ea"/>
                <a:cs typeface="+mn-ea"/>
              </a:rPr>
              <a:t>AI</a:t>
            </a:r>
            <a:r>
              <a:rPr lang="zh-CN" altLang="en-US" sz="1500" b="1" u="sng" dirty="0">
                <a:solidFill>
                  <a:srgbClr val="0050CA"/>
                </a:solidFill>
                <a:latin typeface="+mn-ea"/>
                <a:cs typeface="+mn-ea"/>
              </a:rPr>
              <a:t>驱动管理</a:t>
            </a:r>
            <a:endParaRPr lang="en-US" altLang="zh-CN" sz="1500" b="1" u="sng" dirty="0">
              <a:solidFill>
                <a:srgbClr val="0050CA"/>
              </a:solidFill>
              <a:latin typeface="+mn-ea"/>
              <a:cs typeface="+mn-ea"/>
            </a:endParaRPr>
          </a:p>
          <a:p>
            <a:pPr indent="0">
              <a:spcAft>
                <a:spcPts val="1470"/>
              </a:spcAft>
            </a:pPr>
            <a:r>
              <a:rPr lang="zh-CN" altLang="en-US" sz="1200" dirty="0">
                <a:latin typeface="+mn-ea"/>
                <a:cs typeface="+mn-ea"/>
              </a:rPr>
              <a:t>支持用户统一配置和管理</a:t>
            </a:r>
            <a:r>
              <a:rPr lang="en-US" altLang="zh-CN" sz="1200" dirty="0">
                <a:latin typeface="+mn-ea"/>
                <a:cs typeface="+mn-ea"/>
              </a:rPr>
              <a:t>AI</a:t>
            </a:r>
            <a:r>
              <a:rPr lang="zh-CN" altLang="en-US" sz="1200" dirty="0">
                <a:latin typeface="+mn-ea"/>
                <a:cs typeface="+mn-ea"/>
              </a:rPr>
              <a:t>引擎的运行环境、资源调配、以及并行计算任务。支持动态调整硬件资源如</a:t>
            </a:r>
            <a:r>
              <a:rPr lang="en-US" altLang="zh-CN" sz="1200" dirty="0">
                <a:latin typeface="+mn-ea"/>
                <a:cs typeface="+mn-ea"/>
              </a:rPr>
              <a:t>GPU</a:t>
            </a:r>
            <a:r>
              <a:rPr lang="zh-CN" altLang="en-US" sz="1200" dirty="0">
                <a:latin typeface="+mn-ea"/>
                <a:cs typeface="+mn-ea"/>
              </a:rPr>
              <a:t>和</a:t>
            </a:r>
            <a:r>
              <a:rPr lang="en-US" altLang="zh-CN" sz="1200" dirty="0">
                <a:latin typeface="+mn-ea"/>
                <a:cs typeface="+mn-ea"/>
              </a:rPr>
              <a:t>CPU</a:t>
            </a:r>
            <a:r>
              <a:rPr lang="zh-CN" altLang="en-US" sz="1200" dirty="0">
                <a:latin typeface="+mn-ea"/>
                <a:cs typeface="+mn-ea"/>
              </a:rPr>
              <a:t>的分配，优化算法的执行效率，确保在不同边缘计算节点上稳定、快速地部署和执行</a:t>
            </a:r>
            <a:r>
              <a:rPr lang="en-US" altLang="zh-CN" sz="1200" dirty="0">
                <a:latin typeface="+mn-ea"/>
                <a:cs typeface="+mn-ea"/>
              </a:rPr>
              <a:t>AI</a:t>
            </a:r>
            <a:r>
              <a:rPr lang="zh-CN" altLang="en-US" sz="1200" dirty="0">
                <a:latin typeface="+mn-ea"/>
                <a:cs typeface="+mn-ea"/>
              </a:rPr>
              <a:t>任务。</a:t>
            </a:r>
            <a:endParaRPr lang="zh-TW" sz="1200" dirty="0"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5353" y="3253250"/>
            <a:ext cx="2759723" cy="1225854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470"/>
              </a:spcAft>
            </a:pPr>
            <a:r>
              <a:rPr lang="zh-CN" altLang="en-US" sz="1500" b="1" u="sng" dirty="0">
                <a:solidFill>
                  <a:srgbClr val="0050CA"/>
                </a:solidFill>
                <a:latin typeface="+mn-ea"/>
                <a:cs typeface="+mn-ea"/>
              </a:rPr>
              <a:t>算法模型管理</a:t>
            </a:r>
            <a:endParaRPr lang="en-US" altLang="zh-CN" sz="1500" b="1" u="sng" dirty="0">
              <a:solidFill>
                <a:srgbClr val="0050CA"/>
              </a:solidFill>
              <a:latin typeface="+mn-ea"/>
              <a:cs typeface="+mn-ea"/>
            </a:endParaRPr>
          </a:p>
          <a:p>
            <a:pPr indent="0">
              <a:spcAft>
                <a:spcPts val="980"/>
              </a:spcAft>
            </a:pPr>
            <a:r>
              <a:rPr lang="zh-CN" altLang="en-US" sz="1200" dirty="0">
                <a:latin typeface="+mn-ea"/>
                <a:cs typeface="+mn-ea"/>
              </a:rPr>
              <a:t>对所有</a:t>
            </a:r>
            <a:r>
              <a:rPr lang="en-US" altLang="zh-CN" sz="1200" dirty="0">
                <a:latin typeface="+mn-ea"/>
                <a:cs typeface="+mn-ea"/>
              </a:rPr>
              <a:t>AI</a:t>
            </a:r>
            <a:r>
              <a:rPr lang="zh-CN" altLang="en-US" sz="1200" dirty="0">
                <a:latin typeface="+mn-ea"/>
                <a:cs typeface="+mn-ea"/>
              </a:rPr>
              <a:t>模型的创建、导入、查询、删除以及版本控制进行全面管理。支持管理不同模型的版本历史，并根据业务需求灵活切换或更新模型。</a:t>
            </a:r>
          </a:p>
        </p:txBody>
      </p:sp>
      <p:sp>
        <p:nvSpPr>
          <p:cNvPr id="12" name="矩形 11"/>
          <p:cNvSpPr/>
          <p:nvPr/>
        </p:nvSpPr>
        <p:spPr>
          <a:xfrm>
            <a:off x="525353" y="4688784"/>
            <a:ext cx="2759723" cy="1225854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470"/>
              </a:spcAft>
            </a:pPr>
            <a:r>
              <a:rPr lang="zh-CN" altLang="en-US" sz="1500" b="1" u="sng" dirty="0">
                <a:solidFill>
                  <a:srgbClr val="0050CA"/>
                </a:solidFill>
                <a:latin typeface="+mn-ea"/>
              </a:rPr>
              <a:t>算法上传及下发</a:t>
            </a:r>
            <a:endParaRPr lang="en-US" altLang="zh-CN" sz="1500" b="1" u="sng" dirty="0">
              <a:solidFill>
                <a:srgbClr val="0050CA"/>
              </a:solidFill>
              <a:latin typeface="+mn-ea"/>
            </a:endParaRPr>
          </a:p>
          <a:p>
            <a:pPr indent="0">
              <a:spcAft>
                <a:spcPts val="980"/>
              </a:spcAft>
            </a:pPr>
            <a:r>
              <a:rPr lang="zh-CN" altLang="en-US" sz="1200" dirty="0">
                <a:latin typeface="+mn-ea"/>
              </a:rPr>
              <a:t>支持从边缘计算节点上传算法模型至云端，也可从云端一键下发算法模型至边端算法仓。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735965" y="371475"/>
            <a:ext cx="9500870" cy="471805"/>
          </a:xfrm>
          <a:noFill/>
          <a:ln w="9525">
            <a:noFill/>
            <a:prstDash val="solid"/>
          </a:ln>
        </p:spPr>
        <p:txBody>
          <a:bodyPr lIns="95250" tIns="47625" rIns="95250" bIns="47625" anchor="t">
            <a:noAutofit/>
          </a:bodyPr>
          <a:lstStyle/>
          <a:p>
            <a:pPr marL="0" algn="l" rtl="0" eaLnBrk="0">
              <a:lnSpc>
                <a:spcPct val="83000"/>
              </a:lnSpc>
              <a:buClrTx/>
              <a:buSzTx/>
              <a:buNone/>
            </a:pPr>
            <a:r>
              <a:rPr lang="zh-CN" altLang="en-US" b="1" dirty="0">
                <a:latin typeface="+mj-ea"/>
                <a:ea typeface="+mj-ea"/>
                <a:cs typeface="+mj-ea"/>
                <a:sym typeface="+mn-ea"/>
              </a:rPr>
              <a:t>大模型云端训练平台：</a:t>
            </a:r>
            <a:r>
              <a:rPr lang="en-US" altLang="zh-CN" b="1" dirty="0">
                <a:latin typeface="+mj-ea"/>
                <a:ea typeface="+mj-ea"/>
                <a:cs typeface="+mj-ea"/>
                <a:sym typeface="+mn-ea"/>
              </a:rPr>
              <a:t>LoRA</a:t>
            </a:r>
            <a:r>
              <a:rPr lang="zh-CN" altLang="en-US" b="1" dirty="0">
                <a:latin typeface="+mj-ea"/>
                <a:ea typeface="+mj-ea"/>
                <a:cs typeface="+mj-ea"/>
                <a:sym typeface="+mn-ea"/>
              </a:rPr>
              <a:t>技术实现模型轻量化下发</a:t>
            </a:r>
          </a:p>
        </p:txBody>
      </p:sp>
      <p:sp>
        <p:nvSpPr>
          <p:cNvPr id="70" name="矩形 69"/>
          <p:cNvSpPr/>
          <p:nvPr>
            <p:custDataLst>
              <p:tags r:id="rId1"/>
            </p:custDataLst>
          </p:nvPr>
        </p:nvSpPr>
        <p:spPr>
          <a:xfrm>
            <a:off x="7577947" y="2200307"/>
            <a:ext cx="4460943" cy="377571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基于云边协同智能化应用支撑优势：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云端下发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AI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算法模型到边缘节点；</a:t>
            </a:r>
            <a:endParaRPr lang="en-US" altLang="zh-CN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MiSans Normal" panose="00000500000000000000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通过边缘节点视频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/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图像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/IOT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采集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AI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样本数据为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AI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模型在边缘侧小规模训练提供支撑与保障；</a:t>
            </a:r>
            <a:endParaRPr lang="en-US" altLang="zh-CN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MiSans Normal" panose="00000500000000000000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针对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AI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识别场景隐私数据不出边缘，为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AI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模型提供在边缘节点上训练，云端提供训练参数，解决云边数据互通信息孤岛；</a:t>
            </a:r>
            <a:endParaRPr lang="en-US" altLang="zh-CN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MiSans Normal" panose="00000500000000000000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边缘节点上存储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AI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训练样本持续更新，云端具备对数 据持久化存储，避免数据丢失、错漏、误差。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670700" y="1125902"/>
            <a:ext cx="11304423" cy="78752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12700" marR="709295">
              <a:lnSpc>
                <a:spcPct val="150000"/>
              </a:lnSpc>
              <a:spcBef>
                <a:spcPts val="100"/>
              </a:spcBef>
            </a:pPr>
            <a:r>
              <a:rPr lang="zh-CN" altLang="en-US" sz="1600" spc="-5" dirty="0">
                <a:latin typeface="+mn-ea"/>
                <a:cs typeface="+mn-ea"/>
              </a:rPr>
              <a:t>边缘计算的云边协同能力</a:t>
            </a:r>
            <a:r>
              <a:rPr lang="zh-CN" altLang="en-US" sz="1600" spc="-5" dirty="0">
                <a:solidFill>
                  <a:srgbClr val="23292E"/>
                </a:solidFill>
                <a:latin typeface="+mn-ea"/>
                <a:cs typeface="+mn-ea"/>
              </a:rPr>
              <a:t>为</a:t>
            </a:r>
            <a:r>
              <a:rPr lang="en-US" altLang="zh-CN" sz="1600" spc="-5" dirty="0">
                <a:solidFill>
                  <a:srgbClr val="23292E"/>
                </a:solidFill>
                <a:latin typeface="+mn-ea"/>
                <a:cs typeface="+mn-ea"/>
              </a:rPr>
              <a:t>AI</a:t>
            </a:r>
            <a:r>
              <a:rPr lang="zh-CN" altLang="en-US" sz="1600" spc="-5" dirty="0">
                <a:solidFill>
                  <a:srgbClr val="23292E"/>
                </a:solidFill>
                <a:latin typeface="+mn-ea"/>
                <a:cs typeface="+mn-ea"/>
              </a:rPr>
              <a:t>应用提供</a:t>
            </a:r>
            <a:r>
              <a:rPr lang="zh-CN" altLang="en-US" sz="1600" spc="-5" dirty="0">
                <a:latin typeface="+mn-ea"/>
                <a:cs typeface="+mn-ea"/>
              </a:rPr>
              <a:t>支撑保障，实现</a:t>
            </a:r>
            <a:r>
              <a:rPr lang="zh-CN" altLang="en-US" sz="1600" spc="-5" dirty="0">
                <a:solidFill>
                  <a:srgbClr val="23292E"/>
                </a:solidFill>
                <a:latin typeface="+mn-ea"/>
                <a:cs typeface="+mn-ea"/>
              </a:rPr>
              <a:t>云边协同算力调度与作业编排、</a:t>
            </a:r>
            <a:r>
              <a:rPr lang="en-US" altLang="zh-CN" sz="1600" spc="-5" dirty="0">
                <a:solidFill>
                  <a:srgbClr val="23292E"/>
                </a:solidFill>
                <a:latin typeface="+mn-ea"/>
                <a:cs typeface="+mn-ea"/>
              </a:rPr>
              <a:t>AI</a:t>
            </a:r>
            <a:r>
              <a:rPr lang="zh-CN" altLang="en-US" sz="1600" spc="-5" dirty="0">
                <a:solidFill>
                  <a:srgbClr val="23292E"/>
                </a:solidFill>
                <a:latin typeface="+mn-ea"/>
                <a:cs typeface="+mn-ea"/>
              </a:rPr>
              <a:t>框架</a:t>
            </a:r>
            <a:r>
              <a:rPr lang="en-US" altLang="zh-CN" sz="1600" spc="-75" dirty="0">
                <a:solidFill>
                  <a:srgbClr val="23292E"/>
                </a:solidFill>
                <a:latin typeface="+mn-ea"/>
                <a:cs typeface="+mn-ea"/>
              </a:rPr>
              <a:t>OTA</a:t>
            </a:r>
            <a:r>
              <a:rPr lang="zh-CN" altLang="en-US" sz="1600" spc="-5" dirty="0">
                <a:solidFill>
                  <a:srgbClr val="23292E"/>
                </a:solidFill>
                <a:latin typeface="+mn-ea"/>
                <a:cs typeface="+mn-ea"/>
              </a:rPr>
              <a:t>升级、算法模型动态更新迭代、训练数据管理等能力。</a:t>
            </a:r>
            <a:endParaRPr lang="zh-CN" altLang="en-US" sz="1600" dirty="0">
              <a:latin typeface="+mn-ea"/>
              <a:cs typeface="+mn-ea"/>
            </a:endParaRPr>
          </a:p>
        </p:txBody>
      </p:sp>
      <p:pic>
        <p:nvPicPr>
          <p:cNvPr id="4" name="图片 3" descr="ad55fb83-7542-4f73-9eac-058ae644bc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80" y="2110105"/>
            <a:ext cx="6842760" cy="37763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735965" y="371475"/>
            <a:ext cx="9500870" cy="471805"/>
          </a:xfrm>
          <a:noFill/>
          <a:ln w="9525">
            <a:noFill/>
            <a:prstDash val="solid"/>
          </a:ln>
        </p:spPr>
        <p:txBody>
          <a:bodyPr lIns="95250" tIns="47625" rIns="95250" bIns="47625" anchor="t">
            <a:noAutofit/>
          </a:bodyPr>
          <a:lstStyle/>
          <a:p>
            <a:pPr marL="0" algn="l" rtl="0" eaLnBrk="0">
              <a:lnSpc>
                <a:spcPct val="83000"/>
              </a:lnSpc>
              <a:buClrTx/>
              <a:buSzTx/>
              <a:buNone/>
            </a:pPr>
            <a:r>
              <a:rPr lang="zh-CN" altLang="en-US" b="1" dirty="0">
                <a:latin typeface="+mj-ea"/>
                <a:ea typeface="+mj-ea"/>
                <a:cs typeface="+mj-ea"/>
                <a:sym typeface="+mn-ea"/>
              </a:rPr>
              <a:t>云边协同</a:t>
            </a:r>
            <a:r>
              <a:rPr lang="en-US" altLang="zh-CN" b="1" dirty="0">
                <a:latin typeface="+mj-ea"/>
                <a:ea typeface="+mj-ea"/>
                <a:cs typeface="+mj-ea"/>
                <a:sym typeface="+mn-ea"/>
              </a:rPr>
              <a:t>—</a:t>
            </a:r>
            <a:r>
              <a:rPr lang="zh-CN" altLang="en-US" b="1" dirty="0">
                <a:latin typeface="+mj-ea"/>
                <a:ea typeface="+mj-ea"/>
                <a:cs typeface="+mj-ea"/>
                <a:sym typeface="+mn-ea"/>
              </a:rPr>
              <a:t>边缘节点管理：支持</a:t>
            </a:r>
            <a:r>
              <a:rPr lang="en-US" altLang="zh-CN" b="1" dirty="0">
                <a:latin typeface="+mj-ea"/>
                <a:ea typeface="+mj-ea"/>
                <a:cs typeface="+mj-ea"/>
                <a:sym typeface="+mn-ea"/>
              </a:rPr>
              <a:t>OTA</a:t>
            </a:r>
            <a:r>
              <a:rPr lang="zh-CN" altLang="en-US" b="1" dirty="0">
                <a:latin typeface="+mj-ea"/>
                <a:ea typeface="+mj-ea"/>
                <a:cs typeface="+mj-ea"/>
                <a:sym typeface="+mn-ea"/>
              </a:rPr>
              <a:t>升级</a:t>
            </a: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990599" y="1251154"/>
            <a:ext cx="4457359" cy="204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342900" indent="-342900">
              <a:buFont typeface="Arial" panose="020B0604020202020204" pitchFamily="34" charset="0"/>
              <a:buChar char="•"/>
              <a:defRPr>
                <a:solidFill>
                  <a:schemeClr val="bg1">
                    <a:lumMod val="65000"/>
                  </a:schemeClr>
                </a:solidFill>
                <a:latin typeface=".萍方-简" panose="020B0400000000000000" pitchFamily="34" charset="-122"/>
                <a:ea typeface="思源黑体" panose="020B0400000000000000"/>
              </a:defRPr>
            </a:lvl1pPr>
          </a:lstStyle>
          <a:p>
            <a:pPr>
              <a:lnSpc>
                <a:spcPct val="150000"/>
              </a:lnSpc>
              <a:spcBef>
                <a:spcPts val="25"/>
              </a:spcBef>
              <a:spcAft>
                <a:spcPts val="25"/>
              </a:spcAft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建设边缘节点管理功能</a:t>
            </a:r>
            <a:endParaRPr lang="en-US" altLang="zh-CN" sz="1400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>
              <a:lnSpc>
                <a:spcPct val="150000"/>
              </a:lnSpc>
              <a:spcBef>
                <a:spcPts val="25"/>
              </a:spcBef>
              <a:spcAft>
                <a:spcPts val="25"/>
              </a:spcAft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提供边缘节点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OTA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功能，以此可以远程升级边缘网关软件；</a:t>
            </a:r>
            <a:endParaRPr lang="en-US" altLang="zh-CN" sz="1400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>
              <a:lnSpc>
                <a:spcPct val="150000"/>
              </a:lnSpc>
              <a:spcBef>
                <a:spcPts val="25"/>
              </a:spcBef>
              <a:spcAft>
                <a:spcPts val="25"/>
              </a:spcAft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AI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驱动、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AI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模型、插件、协议下发</a:t>
            </a:r>
          </a:p>
          <a:p>
            <a:pPr>
              <a:lnSpc>
                <a:spcPct val="150000"/>
              </a:lnSpc>
              <a:spcBef>
                <a:spcPts val="25"/>
              </a:spcBef>
              <a:spcAft>
                <a:spcPts val="25"/>
              </a:spcAft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远程监控边缘计算节点资源使用情况、告警信息、设备接入统计情况等。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4776" y="3785661"/>
            <a:ext cx="4978399" cy="27369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8192931" y="6519446"/>
            <a:ext cx="1944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>
                <a:solidFill>
                  <a:srgbClr val="0050CA"/>
                </a:solidFill>
                <a:latin typeface="+mn-ea"/>
              </a:rPr>
              <a:t>网关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50CA"/>
                </a:solidFill>
                <a:effectLst/>
                <a:uLnTx/>
                <a:uFillTx/>
                <a:latin typeface="+mn-ea"/>
              </a:rPr>
              <a:t>运维监控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7930463" y="3434560"/>
            <a:ext cx="1944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50CA"/>
                </a:solidFill>
                <a:effectLst/>
                <a:uLnTx/>
                <a:uFillTx/>
                <a:latin typeface="+mn-ea"/>
              </a:rPr>
              <a:t>设备统计</a:t>
            </a: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2339145" y="6516539"/>
            <a:ext cx="1944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>
                <a:solidFill>
                  <a:srgbClr val="0050CA"/>
                </a:solidFill>
                <a:latin typeface="+mn-ea"/>
              </a:rPr>
              <a:t>边缘节点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50CA"/>
                </a:solidFill>
                <a:effectLst/>
                <a:uLnTx/>
                <a:uFillTx/>
                <a:latin typeface="+mn-ea"/>
              </a:rPr>
              <a:t>管理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5562" y="920919"/>
            <a:ext cx="5027614" cy="24477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077" y="3785661"/>
            <a:ext cx="4853038" cy="27369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735965" y="371475"/>
            <a:ext cx="9500870" cy="471805"/>
          </a:xfrm>
          <a:noFill/>
          <a:ln w="9525">
            <a:noFill/>
            <a:prstDash val="solid"/>
          </a:ln>
        </p:spPr>
        <p:txBody>
          <a:bodyPr lIns="95250" tIns="47625" rIns="95250" bIns="47625" anchor="t">
            <a:noAutofit/>
          </a:bodyPr>
          <a:lstStyle/>
          <a:p>
            <a:pPr marL="0" algn="l" rtl="0" eaLnBrk="0">
              <a:lnSpc>
                <a:spcPct val="83000"/>
              </a:lnSpc>
              <a:buClrTx/>
              <a:buSzTx/>
              <a:buNone/>
            </a:pPr>
            <a:r>
              <a:rPr lang="zh-CN" altLang="en-US" b="1" dirty="0">
                <a:latin typeface="+mj-ea"/>
                <a:ea typeface="+mj-ea"/>
                <a:sym typeface="+mn-ea"/>
              </a:rPr>
              <a:t>边缘自治与规则编排：本地决策更智能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99054" y="2028825"/>
            <a:ext cx="10283565" cy="4590975"/>
            <a:chOff x="809539" y="2589849"/>
            <a:chExt cx="10283565" cy="4220159"/>
          </a:xfrm>
        </p:grpSpPr>
        <p:grpSp>
          <p:nvGrpSpPr>
            <p:cNvPr id="10" name="组合 9"/>
            <p:cNvGrpSpPr/>
            <p:nvPr/>
          </p:nvGrpSpPr>
          <p:grpSpPr>
            <a:xfrm>
              <a:off x="6035328" y="4791737"/>
              <a:ext cx="5057776" cy="2018271"/>
              <a:chOff x="9752" y="1895"/>
              <a:chExt cx="8560" cy="3720"/>
            </a:xfrm>
            <a:solidFill>
              <a:srgbClr val="09265E"/>
            </a:solidFill>
          </p:grpSpPr>
          <p:sp>
            <p:nvSpPr>
              <p:cNvPr id="11" name="矩形 10"/>
              <p:cNvSpPr/>
              <p:nvPr/>
            </p:nvSpPr>
            <p:spPr>
              <a:xfrm>
                <a:off x="9752" y="1895"/>
                <a:ext cx="8560" cy="3720"/>
              </a:xfrm>
              <a:prstGeom prst="rect">
                <a:avLst/>
              </a:prstGeom>
              <a:solidFill>
                <a:srgbClr val="53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cs typeface="汉仪君黑-45简" panose="020B0604020202020204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10358" y="2217"/>
                <a:ext cx="4908" cy="1122"/>
              </a:xfrm>
              <a:prstGeom prst="rect">
                <a:avLst/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800" b="1" dirty="0">
                    <a:solidFill>
                      <a:schemeClr val="bg1"/>
                    </a:solidFill>
                    <a:latin typeface="+mn-ea"/>
                    <a:cs typeface="汉仪君黑-45简" panose="020B0604020202020204" charset="-122"/>
                    <a:sym typeface="+mn-ea"/>
                  </a:rPr>
                  <a:t>场景联动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汉仪君黑-45简" panose="020B0604020202020204" charset="-122"/>
                  <a:sym typeface="+mn-ea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0358" y="3109"/>
                <a:ext cx="7314" cy="228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汉仪君黑-45简" panose="020B0604020202020204" charset="-122"/>
                    <a:sym typeface="+mn-ea"/>
                  </a:rPr>
                  <a:t>支持自定义时间类型、事件数据源、事件模型、订阅方参数、触发机制配置。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汉仪君黑-45简" panose="020B0604020202020204" charset="-122"/>
                    <a:sym typeface="+mn-ea"/>
                  </a:rPr>
                  <a:t>支持设备维度的告警规则配置。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汉仪君黑-45简" panose="020B0604020202020204" charset="-122"/>
                    <a:sym typeface="+mn-ea"/>
                  </a:rPr>
                  <a:t>支持设备输出（点位读写操作）及延时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+mn-ea"/>
                    <a:sym typeface="+mn-ea"/>
                  </a:rPr>
                  <a:t>。</a:t>
                </a: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809539" y="2648740"/>
              <a:ext cx="5057776" cy="2106107"/>
            </a:xfrm>
            <a:prstGeom prst="rect">
              <a:avLst/>
            </a:prstGeom>
            <a:solidFill>
              <a:srgbClr val="0050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汉仪君黑-45简" panose="020B060402020202020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104307" y="2589849"/>
              <a:ext cx="2148668" cy="1003729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汉仪君黑-45简" panose="020B0604020202020204" charset="-122"/>
                  <a:sym typeface="+mn-ea"/>
                </a:rPr>
                <a:t>规则编排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76471" y="3488190"/>
              <a:ext cx="3201988" cy="9785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ea"/>
                  <a:sym typeface="+mn-ea"/>
                </a:rPr>
                <a:t>提供可视化数据处理规则配置能力。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ea"/>
                  <a:sym typeface="+mn-ea"/>
                </a:rPr>
                <a:t>支持数据实时计算；支撑场景联动配置；支持QL表达式进行数据逻辑配置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ea"/>
                  <a:sym typeface="+mn-ea"/>
                </a:rPr>
                <a:t>。</a:t>
              </a: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8410" y="2654519"/>
              <a:ext cx="5057776" cy="210629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6" name="矩形: 剪去对角 595"/>
          <p:cNvSpPr/>
          <p:nvPr/>
        </p:nvSpPr>
        <p:spPr>
          <a:xfrm>
            <a:off x="756220" y="943229"/>
            <a:ext cx="10401220" cy="1002498"/>
          </a:xfrm>
          <a:prstGeom prst="snip2DiagRect">
            <a:avLst/>
          </a:prstGeom>
          <a:noFill/>
          <a:ln>
            <a:noFill/>
          </a:ln>
          <a:effectLst>
            <a:outerShdw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219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在边缘侧提供规则引擎、场景联动功能（避免所有设备告警、场景联动功能均在云端触发），并在边缘网关侧提供对外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API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，有些本地侧使用应用（例如大屏）可直接对接边缘网关实现设备数据服务，本地也可实现边缘自治，以此缓解云端压力，针对低延时需求场景可大幅缩减控制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&amp;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告警响应时间。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054" y="4448123"/>
            <a:ext cx="5057776" cy="21716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7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490" y="1300480"/>
            <a:ext cx="3677285" cy="525907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735965" y="371475"/>
            <a:ext cx="9500870" cy="471805"/>
          </a:xfrm>
          <a:noFill/>
          <a:ln w="9525">
            <a:noFill/>
            <a:prstDash val="solid"/>
          </a:ln>
        </p:spPr>
        <p:txBody>
          <a:bodyPr lIns="95250" tIns="47625" rIns="95250" bIns="47625" anchor="t">
            <a:noAutofit/>
          </a:bodyPr>
          <a:lstStyle/>
          <a:p>
            <a:pPr marL="0" algn="l" rtl="0" eaLnBrk="0">
              <a:lnSpc>
                <a:spcPct val="83000"/>
              </a:lnSpc>
              <a:buClrTx/>
              <a:buSzTx/>
              <a:buNone/>
            </a:pPr>
            <a:r>
              <a:rPr lang="zh-CN" altLang="en-US" b="1" dirty="0">
                <a:latin typeface="+mj-ea"/>
                <a:ea typeface="+mj-ea"/>
                <a:sym typeface="+mn-ea"/>
              </a:rPr>
              <a:t>场景联动：直接驱动现场设备触发告警</a:t>
            </a:r>
          </a:p>
        </p:txBody>
      </p:sp>
      <p:sp>
        <p:nvSpPr>
          <p:cNvPr id="26" name="矩形: 剪去对角 595"/>
          <p:cNvSpPr/>
          <p:nvPr/>
        </p:nvSpPr>
        <p:spPr>
          <a:xfrm>
            <a:off x="556895" y="898525"/>
            <a:ext cx="1530350" cy="347345"/>
          </a:xfrm>
          <a:prstGeom prst="snip2DiagRect">
            <a:avLst/>
          </a:prstGeom>
          <a:noFill/>
          <a:ln>
            <a:noFill/>
          </a:ln>
          <a:effectLst>
            <a:outerShdw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chemeClr val="tx1"/>
                </a:solidFill>
                <a:latin typeface="+mn-ea"/>
                <a:cs typeface="华文楷体" panose="02010600040101010101" charset="-122"/>
                <a:sym typeface="+mn-ea"/>
              </a:rPr>
              <a:t>系统内联动机制</a:t>
            </a:r>
          </a:p>
        </p:txBody>
      </p:sp>
      <p:pic>
        <p:nvPicPr>
          <p:cNvPr id="2708" name="picture 27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95" y="1300480"/>
            <a:ext cx="3677285" cy="5259070"/>
          </a:xfrm>
          <a:prstGeom prst="rect">
            <a:avLst/>
          </a:prstGeom>
        </p:spPr>
      </p:pic>
      <p:sp>
        <p:nvSpPr>
          <p:cNvPr id="2714" name="textbox 2714"/>
          <p:cNvSpPr/>
          <p:nvPr/>
        </p:nvSpPr>
        <p:spPr>
          <a:xfrm>
            <a:off x="1589405" y="1416050"/>
            <a:ext cx="1339850" cy="2851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+mn-ea"/>
              <a:cs typeface="Arial" panose="020B0604020202020204"/>
            </a:endParaRPr>
          </a:p>
          <a:p>
            <a:pPr algn="ctr" rtl="0" eaLnBrk="0">
              <a:lnSpc>
                <a:spcPct val="88000"/>
              </a:lnSpc>
            </a:pPr>
            <a:r>
              <a:rPr lang="zh-CN" sz="1500" b="1" kern="0" spc="70" dirty="0">
                <a:solidFill>
                  <a:srgbClr val="0159AA">
                    <a:alpha val="100000"/>
                  </a:srgbClr>
                </a:solidFill>
                <a:latin typeface="+mn-ea"/>
                <a:cs typeface="PingFang SC" panose="020B0400000000000000" charset="-122"/>
              </a:rPr>
              <a:t>系统</a:t>
            </a:r>
            <a:r>
              <a:rPr sz="1500" b="1" kern="0" spc="70" dirty="0">
                <a:solidFill>
                  <a:srgbClr val="0159AA">
                    <a:alpha val="100000"/>
                  </a:srgbClr>
                </a:solidFill>
                <a:latin typeface="+mn-ea"/>
                <a:cs typeface="PingFang SC" panose="020B0400000000000000" charset="-122"/>
              </a:rPr>
              <a:t>告警</a:t>
            </a:r>
            <a:endParaRPr sz="1500" dirty="0">
              <a:latin typeface="+mn-ea"/>
              <a:cs typeface="PingFang SC" panose="020B0400000000000000" charset="-122"/>
            </a:endParaRPr>
          </a:p>
        </p:txBody>
      </p:sp>
      <p:sp>
        <p:nvSpPr>
          <p:cNvPr id="3" name="textbox 2714"/>
          <p:cNvSpPr/>
          <p:nvPr/>
        </p:nvSpPr>
        <p:spPr>
          <a:xfrm rot="21600000">
            <a:off x="1522730" y="4253865"/>
            <a:ext cx="1339850" cy="2781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+mn-ea"/>
              <a:cs typeface="Arial" panose="020B0604020202020204"/>
            </a:endParaRPr>
          </a:p>
          <a:p>
            <a:pPr marL="12700" algn="ctr" rtl="0" eaLnBrk="0">
              <a:lnSpc>
                <a:spcPct val="88000"/>
              </a:lnSpc>
              <a:spcBef>
                <a:spcPts val="0"/>
              </a:spcBef>
            </a:pPr>
            <a:r>
              <a:rPr sz="1500" b="1" kern="0" spc="80" dirty="0">
                <a:solidFill>
                  <a:srgbClr val="0159AA">
                    <a:alpha val="100000"/>
                  </a:srgbClr>
                </a:solidFill>
                <a:latin typeface="+mn-ea"/>
                <a:cs typeface="PingFang SC" panose="020B0400000000000000" charset="-122"/>
              </a:rPr>
              <a:t>告警喇叭</a:t>
            </a:r>
            <a:endParaRPr sz="1500" dirty="0">
              <a:latin typeface="+mn-ea"/>
              <a:cs typeface="PingFang SC" panose="020B0400000000000000" charset="-122"/>
            </a:endParaRPr>
          </a:p>
        </p:txBody>
      </p:sp>
      <p:pic>
        <p:nvPicPr>
          <p:cNvPr id="5" name="图片 4" descr="企业微信截图_cd1e775b-1f69-4709-a302-7df4dd391f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65" y="1793240"/>
            <a:ext cx="3180080" cy="1844675"/>
          </a:xfrm>
          <a:prstGeom prst="rect">
            <a:avLst/>
          </a:prstGeom>
        </p:spPr>
      </p:pic>
      <p:pic>
        <p:nvPicPr>
          <p:cNvPr id="6" name="图片 5" descr="企业微信截图_ad0bebb5-88a4-445c-a566-540de5740b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3730" y="1717675"/>
            <a:ext cx="3428365" cy="2006600"/>
          </a:xfrm>
          <a:prstGeom prst="rect">
            <a:avLst/>
          </a:prstGeom>
        </p:spPr>
      </p:pic>
      <p:pic>
        <p:nvPicPr>
          <p:cNvPr id="7" name="图片 6" descr="企业微信截图_88e2e8ca-ff97-42b7-bb1c-46d9b95445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9780" y="1774825"/>
            <a:ext cx="3093085" cy="1917065"/>
          </a:xfrm>
          <a:prstGeom prst="rect">
            <a:avLst/>
          </a:prstGeom>
        </p:spPr>
      </p:pic>
      <p:sp>
        <p:nvSpPr>
          <p:cNvPr id="8" name="矩形: 剪去对角 595"/>
          <p:cNvSpPr/>
          <p:nvPr/>
        </p:nvSpPr>
        <p:spPr>
          <a:xfrm>
            <a:off x="474345" y="3742690"/>
            <a:ext cx="1645285" cy="339725"/>
          </a:xfrm>
          <a:prstGeom prst="snip2DiagRect">
            <a:avLst/>
          </a:prstGeom>
          <a:noFill/>
          <a:ln>
            <a:noFill/>
          </a:ln>
          <a:effectLst>
            <a:outerShdw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chemeClr val="tx1"/>
                </a:solidFill>
                <a:latin typeface="+mn-ea"/>
                <a:cs typeface="华文楷体" panose="02010600040101010101" charset="-122"/>
                <a:sym typeface="+mn-ea"/>
              </a:rPr>
              <a:t>外围设备驱动</a:t>
            </a:r>
          </a:p>
        </p:txBody>
      </p:sp>
      <p:pic>
        <p:nvPicPr>
          <p:cNvPr id="9" name="图片 8" descr="f10834be-0cd0-44b0-b8a1-f379f9bc79fa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305" y="4645025"/>
            <a:ext cx="3350895" cy="1729105"/>
          </a:xfrm>
          <a:prstGeom prst="rect">
            <a:avLst/>
          </a:prstGeom>
        </p:spPr>
      </p:pic>
      <p:pic>
        <p:nvPicPr>
          <p:cNvPr id="12" name="图片 11" descr="e154d081-d699-446e-beb3-e25b279c87d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3610" y="4459605"/>
            <a:ext cx="2685415" cy="2101850"/>
          </a:xfrm>
          <a:prstGeom prst="rect">
            <a:avLst/>
          </a:prstGeom>
        </p:spPr>
      </p:pic>
      <p:pic>
        <p:nvPicPr>
          <p:cNvPr id="13" name="图片 12" descr="bc6a4c01-2d3a-46a5-a3cb-589ea9f56dd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1565" y="4443095"/>
            <a:ext cx="2781300" cy="2033270"/>
          </a:xfrm>
          <a:prstGeom prst="rect">
            <a:avLst/>
          </a:prstGeom>
        </p:spPr>
      </p:pic>
      <p:pic>
        <p:nvPicPr>
          <p:cNvPr id="17" name="picture 27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270" y="1304925"/>
            <a:ext cx="3677285" cy="5259070"/>
          </a:xfrm>
          <a:prstGeom prst="rect">
            <a:avLst/>
          </a:prstGeom>
        </p:spPr>
      </p:pic>
      <p:sp>
        <p:nvSpPr>
          <p:cNvPr id="19" name="textbox 2714"/>
          <p:cNvSpPr/>
          <p:nvPr/>
        </p:nvSpPr>
        <p:spPr>
          <a:xfrm>
            <a:off x="4636135" y="1403350"/>
            <a:ext cx="3354070" cy="2851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+mn-ea"/>
              <a:cs typeface="Arial" panose="020B0604020202020204"/>
            </a:endParaRPr>
          </a:p>
          <a:p>
            <a:pPr algn="ctr" rtl="0" eaLnBrk="0">
              <a:lnSpc>
                <a:spcPct val="88000"/>
              </a:lnSpc>
            </a:pPr>
            <a:r>
              <a:rPr lang="zh-CN" altLang="en-US" sz="1500" b="1" kern="0" spc="70" dirty="0">
                <a:solidFill>
                  <a:srgbClr val="0159AA">
                    <a:alpha val="100000"/>
                  </a:srgbClr>
                </a:solidFill>
                <a:latin typeface="+mn-ea"/>
                <a:cs typeface="PingFang SC" panose="020B0400000000000000" charset="-122"/>
              </a:rPr>
              <a:t>告警配置，语音、电话、微信、钉钉</a:t>
            </a:r>
            <a:endParaRPr sz="1500" dirty="0">
              <a:latin typeface="+mn-ea"/>
              <a:cs typeface="PingFang SC" panose="020B0400000000000000" charset="-122"/>
            </a:endParaRPr>
          </a:p>
        </p:txBody>
      </p:sp>
      <p:sp>
        <p:nvSpPr>
          <p:cNvPr id="20" name="textbox 2714"/>
          <p:cNvSpPr/>
          <p:nvPr/>
        </p:nvSpPr>
        <p:spPr>
          <a:xfrm>
            <a:off x="9180830" y="4134485"/>
            <a:ext cx="1925320" cy="2851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+mn-ea"/>
              <a:cs typeface="+mn-ea"/>
            </a:endParaRPr>
          </a:p>
          <a:p>
            <a:pPr algn="ctr" rtl="0" eaLnBrk="0">
              <a:lnSpc>
                <a:spcPct val="88000"/>
              </a:lnSpc>
            </a:pPr>
            <a:r>
              <a:rPr lang="zh-CN" altLang="en-US" sz="1500" b="1" kern="0" spc="70" dirty="0">
                <a:solidFill>
                  <a:srgbClr val="0159AA">
                    <a:alpha val="100000"/>
                  </a:srgbClr>
                </a:solidFill>
                <a:latin typeface="+mn-ea"/>
                <a:cs typeface="+mn-ea"/>
              </a:rPr>
              <a:t>应急广播或</a:t>
            </a:r>
            <a:r>
              <a:rPr lang="en-US" altLang="zh-CN" sz="1500" b="1" kern="0" spc="70" dirty="0">
                <a:solidFill>
                  <a:srgbClr val="0159AA">
                    <a:alpha val="100000"/>
                  </a:srgbClr>
                </a:solidFill>
                <a:latin typeface="+mn-ea"/>
                <a:cs typeface="+mn-ea"/>
              </a:rPr>
              <a:t>IP</a:t>
            </a:r>
            <a:r>
              <a:rPr lang="zh-CN" altLang="en-US" sz="1500" b="1" kern="0" spc="70" dirty="0">
                <a:solidFill>
                  <a:srgbClr val="0159AA">
                    <a:alpha val="100000"/>
                  </a:srgbClr>
                </a:solidFill>
                <a:latin typeface="+mn-ea"/>
                <a:cs typeface="+mn-ea"/>
              </a:rPr>
              <a:t>音柱</a:t>
            </a:r>
            <a:endParaRPr sz="1500" dirty="0">
              <a:latin typeface="+mn-ea"/>
              <a:cs typeface="+mn-ea"/>
            </a:endParaRPr>
          </a:p>
        </p:txBody>
      </p:sp>
      <p:sp>
        <p:nvSpPr>
          <p:cNvPr id="21" name="textbox 2714"/>
          <p:cNvSpPr/>
          <p:nvPr/>
        </p:nvSpPr>
        <p:spPr>
          <a:xfrm>
            <a:off x="9213850" y="1403350"/>
            <a:ext cx="1339850" cy="2851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+mn-ea"/>
              <a:cs typeface="Arial" panose="020B0604020202020204"/>
            </a:endParaRPr>
          </a:p>
          <a:p>
            <a:pPr algn="ctr" rtl="0" eaLnBrk="0">
              <a:lnSpc>
                <a:spcPct val="88000"/>
              </a:lnSpc>
            </a:pPr>
            <a:r>
              <a:rPr lang="zh-CN" altLang="en-US" sz="1500" b="1" kern="0" spc="70" dirty="0">
                <a:solidFill>
                  <a:srgbClr val="0159AA">
                    <a:alpha val="100000"/>
                  </a:srgbClr>
                </a:solidFill>
                <a:latin typeface="+mn-ea"/>
                <a:cs typeface="PingFang SC" panose="020B0400000000000000" charset="-122"/>
              </a:rPr>
              <a:t>场景联动配置</a:t>
            </a:r>
            <a:endParaRPr sz="1500" dirty="0">
              <a:latin typeface="+mn-ea"/>
              <a:cs typeface="PingFang SC" panose="020B0400000000000000" charset="-122"/>
            </a:endParaRPr>
          </a:p>
        </p:txBody>
      </p:sp>
      <p:sp>
        <p:nvSpPr>
          <p:cNvPr id="22" name="textbox 2714"/>
          <p:cNvSpPr/>
          <p:nvPr/>
        </p:nvSpPr>
        <p:spPr>
          <a:xfrm>
            <a:off x="5487670" y="4174490"/>
            <a:ext cx="1339850" cy="2851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+mn-ea"/>
              <a:cs typeface="Arial" panose="020B0604020202020204"/>
            </a:endParaRPr>
          </a:p>
          <a:p>
            <a:pPr algn="ctr" rtl="0" eaLnBrk="0">
              <a:lnSpc>
                <a:spcPct val="88000"/>
              </a:lnSpc>
            </a:pPr>
            <a:r>
              <a:rPr lang="zh-CN" altLang="en-US" sz="1500" b="1" kern="0" spc="70" dirty="0">
                <a:solidFill>
                  <a:srgbClr val="0159AA">
                    <a:alpha val="100000"/>
                  </a:srgbClr>
                </a:solidFill>
                <a:latin typeface="+mn-ea"/>
                <a:cs typeface="PingFang SC" panose="020B0400000000000000" charset="-122"/>
              </a:rPr>
              <a:t>声光报警器</a:t>
            </a:r>
            <a:endParaRPr sz="1500" dirty="0">
              <a:latin typeface="+mn-ea"/>
              <a:cs typeface="PingFang SC" panose="020B0400000000000000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735965" y="371475"/>
            <a:ext cx="9500870" cy="471805"/>
          </a:xfrm>
          <a:noFill/>
          <a:ln w="9525">
            <a:noFill/>
            <a:prstDash val="solid"/>
          </a:ln>
        </p:spPr>
        <p:txBody>
          <a:bodyPr lIns="95250" tIns="47625" rIns="95250" bIns="47625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b="1" dirty="0">
                <a:latin typeface="+mj-ea"/>
                <a:ea typeface="+mj-ea"/>
                <a:cs typeface="+mj-ea"/>
                <a:sym typeface="+mn-ea"/>
              </a:rPr>
              <a:t>AI</a:t>
            </a:r>
            <a:r>
              <a:rPr lang="zh-CN" altLang="en-US" b="1" dirty="0">
                <a:latin typeface="+mj-ea"/>
                <a:ea typeface="+mj-ea"/>
                <a:cs typeface="+mj-ea"/>
                <a:sym typeface="+mn-ea"/>
              </a:rPr>
              <a:t>查询问答：革新传统交互模式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35965" y="1217930"/>
            <a:ext cx="4548505" cy="6985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+mn-ea"/>
                <a:cs typeface="+mn-ea"/>
              </a:rPr>
              <a:t>检索问题</a:t>
            </a:r>
            <a:r>
              <a:rPr lang="en-US" altLang="zh-CN">
                <a:latin typeface="+mn-ea"/>
                <a:cs typeface="+mn-ea"/>
              </a:rPr>
              <a:t>: </a:t>
            </a:r>
            <a:r>
              <a:rPr lang="zh-CN" altLang="en-US">
                <a:latin typeface="+mn-ea"/>
                <a:cs typeface="+mn-ea"/>
              </a:rPr>
              <a:t>调取实时监控</a:t>
            </a:r>
          </a:p>
          <a:p>
            <a:r>
              <a:rPr lang="zh-CN" altLang="en-US">
                <a:latin typeface="+mn-ea"/>
                <a:cs typeface="+mn-ea"/>
              </a:rPr>
              <a:t>问</a:t>
            </a:r>
            <a:r>
              <a:rPr lang="en-US" altLang="zh-CN">
                <a:latin typeface="+mn-ea"/>
                <a:cs typeface="+mn-ea"/>
              </a:rPr>
              <a:t>: </a:t>
            </a:r>
            <a:r>
              <a:rPr lang="zh-CN" altLang="en-US">
                <a:latin typeface="+mn-ea"/>
                <a:cs typeface="+mn-ea"/>
              </a:rPr>
              <a:t>帮我调取今天大门口的实时监控画面</a:t>
            </a:r>
            <a:r>
              <a:rPr lang="en-US" altLang="zh-CN">
                <a:latin typeface="+mn-ea"/>
                <a:cs typeface="+mn-ea"/>
              </a:rPr>
              <a:t>?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091680" y="1217930"/>
            <a:ext cx="18072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+mn-ea"/>
                <a:cs typeface="+mn-ea"/>
                <a:sym typeface="+mn-ea"/>
              </a:rPr>
              <a:t>检索结果</a:t>
            </a:r>
            <a:r>
              <a:rPr lang="en-US" altLang="zh-CN">
                <a:latin typeface="+mn-ea"/>
                <a:cs typeface="+mn-ea"/>
                <a:sym typeface="+mn-ea"/>
              </a:rPr>
              <a:t>:</a:t>
            </a:r>
          </a:p>
        </p:txBody>
      </p:sp>
      <p:pic>
        <p:nvPicPr>
          <p:cNvPr id="23" name="图片 22" descr="截屏2025-11-16 03.10.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1916430"/>
            <a:ext cx="11378565" cy="43154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/>
          <p:nvPr/>
        </p:nvGraphicFramePr>
        <p:xfrm>
          <a:off x="970122" y="1279999"/>
          <a:ext cx="9998710" cy="51493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7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1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8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98550">
                <a:tc>
                  <a:txBody>
                    <a:bodyPr/>
                    <a:lstStyle/>
                    <a:p>
                      <a:pPr algn="ctr" eaLnBrk="0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400" b="1" kern="0" spc="-30" dirty="0">
                          <a:solidFill>
                            <a:srgbClr val="0159AA">
                              <a:alpha val="100000"/>
                            </a:srgbClr>
                          </a:solidFill>
                          <a:latin typeface="+mn-ea"/>
                          <a:cs typeface="PingFang SC" panose="020B0400000000000000" charset="-122"/>
                          <a:sym typeface="+mn-ea"/>
                        </a:rPr>
                        <a:t>型号</a:t>
                      </a:r>
                      <a:endParaRPr lang="en-US" altLang="zh-CN" sz="1400" b="1" kern="0" spc="-30" dirty="0">
                        <a:solidFill>
                          <a:srgbClr val="0159AA">
                            <a:alpha val="100000"/>
                          </a:srgbClr>
                        </a:solidFill>
                        <a:latin typeface="+mn-ea"/>
                        <a:cs typeface="PingFang SC" panose="020B0400000000000000" charset="-122"/>
                        <a:sym typeface="+mn-ea"/>
                      </a:endParaRPr>
                    </a:p>
                  </a:txBody>
                  <a:tcPr marL="254000" marR="254000" marT="76200" marB="762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zh-CN" altLang="en-US" sz="1200" kern="0" spc="-20" dirty="0">
                        <a:latin typeface="+mn-ea"/>
                      </a:endParaRPr>
                    </a:p>
                  </a:txBody>
                  <a:tcPr marL="254000" marR="254000" marT="76200" marB="762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zh-CN" altLang="en-US" sz="1200" kern="0" spc="-20" dirty="0">
                        <a:latin typeface="+mn-ea"/>
                      </a:endParaRPr>
                    </a:p>
                  </a:txBody>
                  <a:tcPr marL="254000" marR="254000" marT="76200" marB="762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zh-CN" altLang="en-US" sz="1200" kern="0" spc="-20" dirty="0">
                        <a:latin typeface="+mn-ea"/>
                      </a:endParaRPr>
                    </a:p>
                  </a:txBody>
                  <a:tcPr marL="254000" marR="254000" marT="76200" marB="762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 algn="ctr" eaLnBrk="0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400" b="1" kern="0" spc="120" dirty="0">
                          <a:latin typeface="+mn-ea"/>
                          <a:cs typeface="+mn-ea"/>
                        </a:rPr>
                        <a:t>AI</a:t>
                      </a:r>
                      <a:r>
                        <a:rPr lang="zh-CN" altLang="en-US" sz="1400" b="1" kern="0" spc="120" dirty="0">
                          <a:latin typeface="+mn-ea"/>
                          <a:cs typeface="+mn-ea"/>
                        </a:rPr>
                        <a:t>算力</a:t>
                      </a:r>
                      <a:r>
                        <a:rPr lang="en-US" altLang="zh-CN" sz="1400" b="1" kern="0" spc="120" dirty="0">
                          <a:latin typeface="+mn-ea"/>
                          <a:cs typeface="+mn-ea"/>
                        </a:rPr>
                        <a:t>@INT8</a:t>
                      </a:r>
                    </a:p>
                  </a:txBody>
                  <a:tcPr marL="254000" marR="254000" marT="76200" marB="762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200" kern="0" spc="-20" dirty="0">
                          <a:latin typeface="+mn-ea"/>
                        </a:rPr>
                        <a:t>48T</a:t>
                      </a:r>
                    </a:p>
                  </a:txBody>
                  <a:tcPr marL="254000" marR="254000" marT="76200" marB="762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200" kern="0" spc="-20" dirty="0">
                          <a:latin typeface="+mn-ea"/>
                        </a:rPr>
                        <a:t>128T</a:t>
                      </a:r>
                    </a:p>
                  </a:txBody>
                  <a:tcPr marL="254000" marR="254000" marT="76200" marB="762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200" kern="0" spc="-20" dirty="0">
                          <a:latin typeface="+mn-ea"/>
                        </a:rPr>
                        <a:t>288T</a:t>
                      </a:r>
                    </a:p>
                  </a:txBody>
                  <a:tcPr marL="254000" marR="254000" marT="76200" marB="762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845"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2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</a:pPr>
                      <a:r>
                        <a:rPr lang="zh-CN" sz="1400" b="1" kern="0" spc="120" dirty="0">
                          <a:latin typeface="+mn-ea"/>
                        </a:rPr>
                        <a:t>处理器</a:t>
                      </a:r>
                    </a:p>
                  </a:txBody>
                  <a:tcPr marL="254000" marR="254000" marT="76200" marB="762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200" kern="0" spc="-20" dirty="0">
                          <a:latin typeface="+mn-ea"/>
                          <a:cs typeface="+mn-ea"/>
                        </a:rPr>
                        <a:t>8</a:t>
                      </a:r>
                      <a:r>
                        <a:rPr lang="zh-CN" altLang="en-US" sz="1200" kern="0" spc="-20" dirty="0">
                          <a:latin typeface="+mn-ea"/>
                          <a:cs typeface="+mn-ea"/>
                        </a:rPr>
                        <a:t>核</a:t>
                      </a:r>
                      <a:r>
                        <a:rPr lang="en-US" sz="1200" kern="0" spc="-20" dirty="0">
                          <a:latin typeface="+mn-ea"/>
                          <a:cs typeface="+mn-ea"/>
                        </a:rPr>
                        <a:t>ARM A55 CPU</a:t>
                      </a:r>
                    </a:p>
                  </a:txBody>
                  <a:tcPr marL="254000" marR="254000" marT="76200" marB="762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200" kern="0" spc="-20" dirty="0">
                          <a:latin typeface="+mn-ea"/>
                          <a:cs typeface="+mn-ea"/>
                        </a:rPr>
                        <a:t>8</a:t>
                      </a:r>
                      <a:r>
                        <a:rPr lang="zh-CN" altLang="en-US" sz="1200" kern="0" spc="-20" dirty="0">
                          <a:latin typeface="+mn-ea"/>
                          <a:cs typeface="+mn-ea"/>
                        </a:rPr>
                        <a:t>核</a:t>
                      </a:r>
                      <a:r>
                        <a:rPr lang="en-US" sz="1200" kern="0" spc="-20" dirty="0">
                          <a:latin typeface="+mn-ea"/>
                          <a:cs typeface="+mn-ea"/>
                        </a:rPr>
                        <a:t>ARM A53 CPU 2.3GHz</a:t>
                      </a:r>
                    </a:p>
                  </a:txBody>
                  <a:tcPr marL="254000" marR="254000" marT="76200" marB="762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200" kern="0" spc="-20" dirty="0">
                          <a:latin typeface="+mn-ea"/>
                          <a:cs typeface="+mn-ea"/>
                        </a:rPr>
                        <a:t>国产</a:t>
                      </a:r>
                      <a:r>
                        <a:rPr lang="en-US" altLang="zh-CN" sz="1200" kern="0" spc="-20" dirty="0">
                          <a:latin typeface="+mn-ea"/>
                          <a:cs typeface="+mn-ea"/>
                        </a:rPr>
                        <a:t>X86 CPU 2.8GHz 8</a:t>
                      </a:r>
                      <a:r>
                        <a:rPr lang="zh-CN" altLang="en-US" sz="1200" kern="0" spc="-20" dirty="0">
                          <a:latin typeface="+mn-ea"/>
                          <a:cs typeface="+mn-ea"/>
                        </a:rPr>
                        <a:t>核</a:t>
                      </a:r>
                      <a:r>
                        <a:rPr lang="en-US" altLang="zh-CN" sz="1200" kern="0" spc="-20" dirty="0">
                          <a:latin typeface="+mn-ea"/>
                          <a:cs typeface="+mn-ea"/>
                        </a:rPr>
                        <a:t>16</a:t>
                      </a:r>
                      <a:r>
                        <a:rPr lang="zh-CN" altLang="en-US" sz="1200" kern="0" spc="-20" dirty="0">
                          <a:latin typeface="+mn-ea"/>
                          <a:cs typeface="+mn-ea"/>
                        </a:rPr>
                        <a:t>线程</a:t>
                      </a:r>
                    </a:p>
                  </a:txBody>
                  <a:tcPr marL="254000" marR="254000" marT="76200" marB="762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 algn="ctr" eaLnBrk="0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sz="1400" b="1" kern="0" spc="120" dirty="0">
                          <a:latin typeface="+mn-ea"/>
                        </a:rPr>
                        <a:t>内存</a:t>
                      </a:r>
                    </a:p>
                  </a:txBody>
                  <a:tcPr marL="254000" marR="254000" marT="76200" marB="762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200" kern="0" spc="-20" dirty="0">
                          <a:latin typeface="+mn-ea"/>
                        </a:rPr>
                        <a:t>16GB</a:t>
                      </a:r>
                    </a:p>
                  </a:txBody>
                  <a:tcPr marL="254000" marR="254000" marT="76200" marB="762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200" kern="0" spc="-20" dirty="0">
                          <a:latin typeface="+mn-ea"/>
                        </a:rPr>
                        <a:t>12GB</a:t>
                      </a:r>
                    </a:p>
                  </a:txBody>
                  <a:tcPr marL="254000" marR="254000" marT="76200" marB="762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200" kern="0" spc="-20" dirty="0">
                          <a:latin typeface="+mn-ea"/>
                        </a:rPr>
                        <a:t>64GB</a:t>
                      </a:r>
                    </a:p>
                  </a:txBody>
                  <a:tcPr marL="254000" marR="254000" marT="76200" marB="762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 algn="ctr" eaLnBrk="0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sz="1400" b="1" kern="0" spc="120" dirty="0">
                          <a:latin typeface="+mn-ea"/>
                        </a:rPr>
                        <a:t>存储</a:t>
                      </a:r>
                    </a:p>
                  </a:txBody>
                  <a:tcPr marL="254000" marR="254000" marT="76200" marB="762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200" kern="0" spc="-20" dirty="0">
                          <a:latin typeface="+mn-ea"/>
                        </a:rPr>
                        <a:t>64GB</a:t>
                      </a:r>
                    </a:p>
                  </a:txBody>
                  <a:tcPr marL="254000" marR="254000" marT="76200" marB="762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200" kern="0" spc="-20" dirty="0">
                          <a:latin typeface="+mn-ea"/>
                        </a:rPr>
                        <a:t>32GB</a:t>
                      </a:r>
                    </a:p>
                  </a:txBody>
                  <a:tcPr marL="254000" marR="254000" marT="76200" marB="762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200" kern="0" spc="-20" dirty="0">
                          <a:latin typeface="+mn-ea"/>
                        </a:rPr>
                        <a:t>1TB</a:t>
                      </a:r>
                    </a:p>
                  </a:txBody>
                  <a:tcPr marL="254000" marR="254000" marT="76200" marB="762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8875">
                <a:tc>
                  <a:txBody>
                    <a:bodyPr/>
                    <a:lstStyle/>
                    <a:p>
                      <a:pPr algn="l" eaLnBrk="0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sz="1400" b="1" kern="0" spc="120" dirty="0">
                          <a:latin typeface="+mn-ea"/>
                        </a:rPr>
                        <a:t>分析帧率</a:t>
                      </a:r>
                    </a:p>
                  </a:txBody>
                  <a:tcPr marL="254000" marR="254000" marT="76200" marB="762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  <a:buClrTx/>
                        <a:buSzTx/>
                        <a:buFontTx/>
                      </a:pPr>
                      <a:r>
                        <a:rPr sz="1200" kern="0" spc="-20" dirty="0">
                          <a:latin typeface="+mn-ea"/>
                          <a:cs typeface="+mn-ea"/>
                        </a:rPr>
                        <a:t>小模型推荐分析帧率： 128FPS</a:t>
                      </a:r>
                    </a:p>
                    <a:p>
                      <a:pPr algn="l" rtl="0" eaLnBrk="0">
                        <a:lnSpc>
                          <a:spcPct val="120000"/>
                        </a:lnSpc>
                        <a:buClrTx/>
                        <a:buSzTx/>
                        <a:buFontTx/>
                      </a:pPr>
                      <a:r>
                        <a:rPr sz="1200" kern="0" spc="-20" dirty="0">
                          <a:latin typeface="+mn-ea"/>
                          <a:cs typeface="+mn-ea"/>
                        </a:rPr>
                        <a:t>大模型推荐分析帧率：4FPS</a:t>
                      </a:r>
                    </a:p>
                  </a:txBody>
                  <a:tcPr marL="254000" marR="254000" marT="76200" marB="762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  <a:buClrTx/>
                        <a:buSzTx/>
                        <a:buFontTx/>
                      </a:pPr>
                      <a:r>
                        <a:rPr sz="1200" kern="0" spc="-20" dirty="0">
                          <a:latin typeface="+mn-ea"/>
                          <a:cs typeface="+mn-ea"/>
                        </a:rPr>
                        <a:t>小模型推荐分析帧率： 192FPS</a:t>
                      </a:r>
                    </a:p>
                    <a:p>
                      <a:pPr algn="l" rtl="0" eaLnBrk="0">
                        <a:lnSpc>
                          <a:spcPct val="120000"/>
                        </a:lnSpc>
                        <a:buClrTx/>
                        <a:buSzTx/>
                        <a:buFontTx/>
                      </a:pPr>
                      <a:r>
                        <a:rPr sz="1200" kern="0" spc="-20" dirty="0">
                          <a:latin typeface="+mn-ea"/>
                          <a:cs typeface="+mn-ea"/>
                        </a:rPr>
                        <a:t>大模型推荐分析帧率 ：8FPS</a:t>
                      </a:r>
                    </a:p>
                  </a:txBody>
                  <a:tcPr marL="254000" marR="254000" marT="76200" marB="762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  <a:buClrTx/>
                        <a:buSzTx/>
                        <a:buFontTx/>
                      </a:pPr>
                      <a:r>
                        <a:rPr sz="1200" kern="0" spc="-20" dirty="0">
                          <a:latin typeface="+mn-ea"/>
                          <a:cs typeface="+mn-ea"/>
                        </a:rPr>
                        <a:t>小模型推荐分析帧率 ：384FPS</a:t>
                      </a:r>
                    </a:p>
                    <a:p>
                      <a:pPr algn="l" rtl="0" eaLnBrk="0">
                        <a:lnSpc>
                          <a:spcPct val="120000"/>
                        </a:lnSpc>
                        <a:buClrTx/>
                        <a:buSzTx/>
                        <a:buFontTx/>
                      </a:pPr>
                      <a:r>
                        <a:rPr sz="1200" kern="0" spc="-20" dirty="0">
                          <a:latin typeface="+mn-ea"/>
                          <a:cs typeface="+mn-ea"/>
                        </a:rPr>
                        <a:t>大模型推荐分析帧率： 16FPS</a:t>
                      </a:r>
                    </a:p>
                  </a:txBody>
                  <a:tcPr marL="254000" marR="254000" marT="76200" marB="762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4845">
                <a:tc>
                  <a:txBody>
                    <a:bodyPr/>
                    <a:lstStyle/>
                    <a:p>
                      <a:pPr algn="l" eaLnBrk="0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sz="1400" b="1" kern="0" spc="120" dirty="0">
                          <a:latin typeface="+mn-ea"/>
                        </a:rPr>
                        <a:t>典型应用场景</a:t>
                      </a:r>
                    </a:p>
                  </a:txBody>
                  <a:tcPr marL="254000" marR="254000" marT="76200" marB="762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eaLnBrk="0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200" kern="0" spc="-20" dirty="0">
                          <a:latin typeface="+mn-ea"/>
                          <a:cs typeface="+mn-ea"/>
                        </a:rPr>
                        <a:t>实时分析推荐接入 ：32路 ，每路4算法</a:t>
                      </a:r>
                    </a:p>
                  </a:txBody>
                  <a:tcPr marL="254000" marR="254000" marT="76200" marB="762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eaLnBrk="0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200" kern="0" spc="-10" dirty="0">
                          <a:latin typeface="+mn-ea"/>
                          <a:cs typeface="+mn-ea"/>
                        </a:rPr>
                        <a:t>实时分析推荐接入</a:t>
                      </a:r>
                      <a:r>
                        <a:rPr sz="1200" kern="0" spc="-180" dirty="0">
                          <a:latin typeface="+mn-ea"/>
                          <a:cs typeface="+mn-ea"/>
                        </a:rPr>
                        <a:t> </a:t>
                      </a:r>
                      <a:r>
                        <a:rPr sz="1200" kern="0" spc="-10" dirty="0">
                          <a:latin typeface="+mn-ea"/>
                          <a:cs typeface="+mn-ea"/>
                        </a:rPr>
                        <a:t>：64路</a:t>
                      </a:r>
                      <a:r>
                        <a:rPr sz="1200" kern="0" spc="-220" dirty="0">
                          <a:latin typeface="+mn-ea"/>
                          <a:cs typeface="+mn-ea"/>
                        </a:rPr>
                        <a:t> </a:t>
                      </a:r>
                      <a:r>
                        <a:rPr sz="1200" kern="0" spc="-10" dirty="0">
                          <a:latin typeface="+mn-ea"/>
                          <a:cs typeface="+mn-ea"/>
                        </a:rPr>
                        <a:t>，每路3算法</a:t>
                      </a:r>
                    </a:p>
                  </a:txBody>
                  <a:tcPr marL="254000" marR="254000" marT="76200" marB="762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eaLnBrk="0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200" kern="0" spc="-20" dirty="0">
                          <a:latin typeface="+mn-ea"/>
                          <a:cs typeface="+mn-ea"/>
                        </a:rPr>
                        <a:t>实时分析推荐接入： 128路 ，每路3算法</a:t>
                      </a:r>
                    </a:p>
                  </a:txBody>
                  <a:tcPr marL="254000" marR="254000" marT="76200" marB="762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817927" y="348872"/>
            <a:ext cx="7294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b="1" dirty="0">
                <a:latin typeface="+mj-ea"/>
                <a:ea typeface="+mj-ea"/>
              </a:rPr>
              <a:t>多样化算力边缘设备：满足不同应用场景需求</a:t>
            </a:r>
          </a:p>
        </p:txBody>
      </p:sp>
      <p:sp>
        <p:nvSpPr>
          <p:cNvPr id="2436" name="textbox 2436"/>
          <p:cNvSpPr/>
          <p:nvPr/>
        </p:nvSpPr>
        <p:spPr>
          <a:xfrm>
            <a:off x="1059059" y="5383525"/>
            <a:ext cx="735965" cy="2095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+mn-ea"/>
              <a:cs typeface="Arial" panose="020B0604020202020204"/>
            </a:endParaRPr>
          </a:p>
          <a:p>
            <a:pPr marL="12700" algn="l" rtl="0" eaLnBrk="0">
              <a:lnSpc>
                <a:spcPct val="86000"/>
              </a:lnSpc>
            </a:pPr>
            <a:endParaRPr sz="100" dirty="0">
              <a:latin typeface="+mn-ea"/>
              <a:cs typeface="Arial" panose="020B0604020202020204"/>
            </a:endParaRPr>
          </a:p>
        </p:txBody>
      </p:sp>
      <p:pic>
        <p:nvPicPr>
          <p:cNvPr id="98" name="图片 1"/>
          <p:cNvPicPr>
            <a:picLocks noChangeAspect="1"/>
          </p:cNvPicPr>
          <p:nvPr/>
        </p:nvPicPr>
        <p:blipFill>
          <a:blip r:embed="rId3"/>
          <a:srcRect r="1159"/>
          <a:stretch>
            <a:fillRect/>
          </a:stretch>
        </p:blipFill>
        <p:spPr>
          <a:xfrm>
            <a:off x="3491865" y="1366520"/>
            <a:ext cx="1331595" cy="88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4" name="picture 22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303010" y="1555750"/>
            <a:ext cx="1855470" cy="5327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1315" y="1366520"/>
            <a:ext cx="1513205" cy="9112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817927" y="348872"/>
            <a:ext cx="6583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b="1" dirty="0">
                <a:latin typeface="+mj-ea"/>
                <a:ea typeface="+mj-ea"/>
              </a:rPr>
              <a:t>方案价值：全面提升业务效率与用户体验</a:t>
            </a:r>
          </a:p>
        </p:txBody>
      </p:sp>
      <p:grpSp>
        <p:nvGrpSpPr>
          <p:cNvPr id="3" name="íSľiḋê"/>
          <p:cNvGrpSpPr/>
          <p:nvPr/>
        </p:nvGrpSpPr>
        <p:grpSpPr>
          <a:xfrm>
            <a:off x="731544" y="1887843"/>
            <a:ext cx="3194741" cy="1754506"/>
            <a:chOff x="8272811" y="1138455"/>
            <a:chExt cx="3258525" cy="1991936"/>
          </a:xfrm>
        </p:grpSpPr>
        <p:sp>
          <p:nvSpPr>
            <p:cNvPr id="4" name="iślîḓe"/>
            <p:cNvSpPr/>
            <p:nvPr/>
          </p:nvSpPr>
          <p:spPr bwMode="auto">
            <a:xfrm>
              <a:off x="8272811" y="1138455"/>
              <a:ext cx="3258525" cy="439126"/>
            </a:xfrm>
            <a:prstGeom prst="rect">
              <a:avLst/>
            </a:prstGeom>
            <a:solidFill>
              <a:srgbClr val="0050C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充分利旧降本</a:t>
              </a:r>
            </a:p>
          </p:txBody>
        </p:sp>
        <p:sp>
          <p:nvSpPr>
            <p:cNvPr id="5" name="iṣḷïďè"/>
            <p:cNvSpPr/>
            <p:nvPr/>
          </p:nvSpPr>
          <p:spPr bwMode="auto">
            <a:xfrm>
              <a:off x="8272811" y="1577503"/>
              <a:ext cx="3258468" cy="1552888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miter lim="800000"/>
            </a:ln>
            <a:effectLst>
              <a:outerShdw blurRad="101600" dist="38100" dir="5400000" algn="t" rotWithShape="0">
                <a:srgbClr val="0050CA">
                  <a:alpha val="10000"/>
                </a:srgbClr>
              </a:outerShdw>
            </a:effectLst>
          </p:spPr>
          <p:txBody>
            <a:bodyPr rtlCol="0" anchor="t"/>
            <a:lstStyle/>
            <a:p>
              <a:pPr marR="0" lvl="0" indent="0" defTabSz="4572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1200" kern="0" dirty="0">
                  <a:solidFill>
                    <a:prstClr val="black"/>
                  </a:solidFill>
                  <a:latin typeface="+mn-ea"/>
                </a:rPr>
                <a:t>兼容已有安监系统摄像头进行图像分析，可使用原有，适合批量上线，极大降低部署成本。基于自主研发的深度学习图像算法开发平台，确保算法准确性。</a:t>
              </a:r>
            </a:p>
          </p:txBody>
        </p:sp>
      </p:grpSp>
      <p:grpSp>
        <p:nvGrpSpPr>
          <p:cNvPr id="7" name="iṩlíḋê"/>
          <p:cNvGrpSpPr/>
          <p:nvPr/>
        </p:nvGrpSpPr>
        <p:grpSpPr>
          <a:xfrm>
            <a:off x="731544" y="4111135"/>
            <a:ext cx="3194741" cy="1695186"/>
            <a:chOff x="8272811" y="1138455"/>
            <a:chExt cx="3258525" cy="1924589"/>
          </a:xfrm>
        </p:grpSpPr>
        <p:sp>
          <p:nvSpPr>
            <p:cNvPr id="8" name="îṧļiďè"/>
            <p:cNvSpPr/>
            <p:nvPr/>
          </p:nvSpPr>
          <p:spPr bwMode="auto">
            <a:xfrm>
              <a:off x="8272811" y="1138455"/>
              <a:ext cx="3258525" cy="439126"/>
            </a:xfrm>
            <a:prstGeom prst="rect">
              <a:avLst/>
            </a:prstGeom>
            <a:solidFill>
              <a:srgbClr val="53B6FF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软硬件深度融合</a:t>
              </a:r>
            </a:p>
          </p:txBody>
        </p:sp>
        <p:sp>
          <p:nvSpPr>
            <p:cNvPr id="9" name="î$1íďè"/>
            <p:cNvSpPr/>
            <p:nvPr/>
          </p:nvSpPr>
          <p:spPr bwMode="auto">
            <a:xfrm>
              <a:off x="8272811" y="1577581"/>
              <a:ext cx="3258525" cy="1485463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miter lim="800000"/>
            </a:ln>
            <a:effectLst>
              <a:outerShdw blurRad="101600" dist="38100" algn="l" rotWithShape="0">
                <a:prstClr val="black">
                  <a:alpha val="10000"/>
                </a:prstClr>
              </a:outerShdw>
            </a:effectLst>
          </p:spPr>
          <p:txBody>
            <a:bodyPr rtlCol="0" anchor="t"/>
            <a:lstStyle/>
            <a:p>
              <a:pPr marR="0" lvl="0" indent="0" defTabSz="4572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ea"/>
                </a:rPr>
                <a:t>算法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ea"/>
                </a:rPr>
                <a:t>+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ea"/>
                </a:rPr>
                <a:t>协同机制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ea"/>
                </a:rPr>
                <a:t>+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ea"/>
                </a:rPr>
                <a:t>云平台，软硬件一体化，支持多路视频的图像识别</a:t>
              </a:r>
              <a:r>
                <a:rPr lang="zh-CN" altLang="en-US" sz="1200" kern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ea"/>
                  <a:sym typeface="+mn-ea"/>
                </a:rPr>
                <a:t>不同算法同时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ea"/>
                </a:rPr>
                <a:t>处理，算力性价比高。</a:t>
              </a:r>
            </a:p>
          </p:txBody>
        </p:sp>
      </p:grpSp>
      <p:grpSp>
        <p:nvGrpSpPr>
          <p:cNvPr id="13" name="íSľiḋê"/>
          <p:cNvGrpSpPr/>
          <p:nvPr/>
        </p:nvGrpSpPr>
        <p:grpSpPr>
          <a:xfrm>
            <a:off x="8490921" y="4063380"/>
            <a:ext cx="3194741" cy="1782446"/>
            <a:chOff x="8272811" y="1138455"/>
            <a:chExt cx="3258525" cy="2023657"/>
          </a:xfrm>
        </p:grpSpPr>
        <p:sp>
          <p:nvSpPr>
            <p:cNvPr id="14" name="iślîḓe"/>
            <p:cNvSpPr/>
            <p:nvPr/>
          </p:nvSpPr>
          <p:spPr bwMode="auto">
            <a:xfrm>
              <a:off x="8272811" y="1138455"/>
              <a:ext cx="3258525" cy="439126"/>
            </a:xfrm>
            <a:prstGeom prst="rect">
              <a:avLst/>
            </a:prstGeom>
            <a:solidFill>
              <a:srgbClr val="53B6FF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kern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sym typeface="+mn-ea"/>
                </a:rPr>
                <a:t>降低巡检的成本和压力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  <a:sym typeface="+mn-ea"/>
              </a:endParaRPr>
            </a:p>
          </p:txBody>
        </p:sp>
        <p:sp>
          <p:nvSpPr>
            <p:cNvPr id="15" name="iṣḷïďè"/>
            <p:cNvSpPr/>
            <p:nvPr/>
          </p:nvSpPr>
          <p:spPr bwMode="auto">
            <a:xfrm>
              <a:off x="8272811" y="1577503"/>
              <a:ext cx="3258468" cy="1584609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miter lim="800000"/>
            </a:ln>
            <a:effectLst>
              <a:outerShdw blurRad="101600" dist="38100" dir="5400000" algn="t" rotWithShape="0">
                <a:srgbClr val="0050CA">
                  <a:alpha val="10000"/>
                </a:srgbClr>
              </a:outerShdw>
            </a:effectLst>
          </p:spPr>
          <p:txBody>
            <a:bodyPr rtlCol="0" anchor="t"/>
            <a:lstStyle/>
            <a:p>
              <a:pPr marR="0" lvl="0" indent="0" defTabSz="4572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1200" kern="0" dirty="0">
                  <a:solidFill>
                    <a:prstClr val="black"/>
                  </a:solidFill>
                  <a:latin typeface="+mn-ea"/>
                  <a:cs typeface="+mn-ea"/>
                  <a:sym typeface="+mn-ea"/>
                </a:rPr>
                <a:t>可以有效的减少巡检监管人员和时间投入，通过系统上报的</a:t>
              </a:r>
              <a:r>
                <a:rPr lang="en-US" altLang="zh-CN" sz="1200" kern="0" dirty="0">
                  <a:solidFill>
                    <a:prstClr val="black"/>
                  </a:solidFill>
                  <a:latin typeface="+mn-ea"/>
                  <a:cs typeface="+mn-ea"/>
                  <a:sym typeface="+mn-ea"/>
                </a:rPr>
                <a:t>AI</a:t>
              </a:r>
              <a:r>
                <a:rPr lang="zh-CN" altLang="en-US" sz="1200" kern="0" dirty="0">
                  <a:solidFill>
                    <a:prstClr val="black"/>
                  </a:solidFill>
                  <a:latin typeface="+mn-ea"/>
                  <a:cs typeface="+mn-ea"/>
                  <a:sym typeface="+mn-ea"/>
                </a:rPr>
                <a:t>分析结果，可以时刻掌握每一辆作业槽罐车的流程节点和违规行为。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endParaRPr>
            </a:p>
          </p:txBody>
        </p:sp>
      </p:grpSp>
      <p:grpSp>
        <p:nvGrpSpPr>
          <p:cNvPr id="17" name="iṩlíḋê"/>
          <p:cNvGrpSpPr/>
          <p:nvPr/>
        </p:nvGrpSpPr>
        <p:grpSpPr>
          <a:xfrm>
            <a:off x="8398212" y="1800199"/>
            <a:ext cx="3194741" cy="1783080"/>
            <a:chOff x="8272811" y="1138455"/>
            <a:chExt cx="3258525" cy="2024377"/>
          </a:xfrm>
        </p:grpSpPr>
        <p:sp>
          <p:nvSpPr>
            <p:cNvPr id="18" name="îṧļiďè"/>
            <p:cNvSpPr/>
            <p:nvPr/>
          </p:nvSpPr>
          <p:spPr bwMode="auto">
            <a:xfrm>
              <a:off x="8272811" y="1138455"/>
              <a:ext cx="3258525" cy="439126"/>
            </a:xfrm>
            <a:prstGeom prst="rect">
              <a:avLst/>
            </a:prstGeom>
            <a:solidFill>
              <a:srgbClr val="0050C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kern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sym typeface="+mn-ea"/>
                </a:rPr>
                <a:t>提高工作人员的安全意识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  <a:sym typeface="+mn-ea"/>
              </a:endParaRPr>
            </a:p>
          </p:txBody>
        </p:sp>
        <p:sp>
          <p:nvSpPr>
            <p:cNvPr id="19" name="î$1íďè"/>
            <p:cNvSpPr/>
            <p:nvPr/>
          </p:nvSpPr>
          <p:spPr bwMode="auto">
            <a:xfrm>
              <a:off x="8272811" y="1577503"/>
              <a:ext cx="3258468" cy="1585329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miter lim="800000"/>
            </a:ln>
            <a:effectLst>
              <a:outerShdw blurRad="101600" dist="38100" algn="l" rotWithShape="0">
                <a:prstClr val="black">
                  <a:alpha val="10000"/>
                </a:prstClr>
              </a:outerShdw>
            </a:effectLst>
          </p:spPr>
          <p:txBody>
            <a:bodyPr rtlCol="0" anchor="t"/>
            <a:lstStyle/>
            <a:p>
              <a:pPr marR="0" lvl="0" indent="0" defTabSz="4572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1200" kern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ea"/>
                  <a:sym typeface="+mn-ea"/>
                </a:rPr>
                <a:t>通过</a:t>
              </a:r>
              <a:r>
                <a:rPr lang="en-US" altLang="zh-CN" sz="1200" kern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ea"/>
                  <a:sym typeface="+mn-ea"/>
                </a:rPr>
                <a:t>AI</a:t>
              </a:r>
              <a:r>
                <a:rPr lang="zh-CN" altLang="en-US" sz="1200" kern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ea"/>
                  <a:sym typeface="+mn-ea"/>
                </a:rPr>
                <a:t>视频分析，对工作流程进行实时提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endParaRPr>
            </a:p>
            <a:p>
              <a:pPr marR="0" lvl="0" indent="0" defTabSz="4572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1200" kern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ea"/>
                  <a:sym typeface="+mn-ea"/>
                </a:rPr>
                <a:t>醒，对违规行为的声光报警，提高了工作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endParaRPr>
            </a:p>
            <a:p>
              <a:pPr marR="0" lvl="0" indent="0" defTabSz="4572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1200" kern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ea"/>
                  <a:sym typeface="+mn-ea"/>
                </a:rPr>
                <a:t>人员得作业安全。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368879" y="2061021"/>
            <a:ext cx="3625481" cy="3879696"/>
            <a:chOff x="1342368" y="1886654"/>
            <a:chExt cx="3625481" cy="3879696"/>
          </a:xfrm>
        </p:grpSpPr>
        <p:grpSp>
          <p:nvGrpSpPr>
            <p:cNvPr id="24" name="组合 23"/>
            <p:cNvGrpSpPr/>
            <p:nvPr/>
          </p:nvGrpSpPr>
          <p:grpSpPr>
            <a:xfrm>
              <a:off x="1708601" y="2243249"/>
              <a:ext cx="2904965" cy="2904965"/>
              <a:chOff x="1569959" y="2219960"/>
              <a:chExt cx="3096592" cy="3096592"/>
            </a:xfrm>
          </p:grpSpPr>
          <p:sp>
            <p:nvSpPr>
              <p:cNvPr id="74" name="Freeform 32"/>
              <p:cNvSpPr/>
              <p:nvPr/>
            </p:nvSpPr>
            <p:spPr bwMode="auto">
              <a:xfrm>
                <a:off x="1755909" y="2408228"/>
                <a:ext cx="2724694" cy="2720058"/>
              </a:xfrm>
              <a:prstGeom prst="ellipse">
                <a:avLst/>
              </a:prstGeom>
              <a:gradFill flip="none" rotWithShape="1">
                <a:gsLst>
                  <a:gs pos="54000">
                    <a:srgbClr val="0055FF">
                      <a:lumMod val="20000"/>
                      <a:lumOff val="80000"/>
                      <a:alpha val="0"/>
                    </a:srgbClr>
                  </a:gs>
                  <a:gs pos="100000">
                    <a:srgbClr val="0055FF">
                      <a:lumMod val="60000"/>
                      <a:lumOff val="4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5" name="Freeform 29"/>
              <p:cNvSpPr/>
              <p:nvPr/>
            </p:nvSpPr>
            <p:spPr bwMode="auto">
              <a:xfrm>
                <a:off x="1569959" y="2219960"/>
                <a:ext cx="3096592" cy="3096592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rgbClr val="0055FF"/>
                    </a:gs>
                    <a:gs pos="100000">
                      <a:srgbClr val="0055FF">
                        <a:alpha val="0"/>
                      </a:srgbClr>
                    </a:gs>
                  </a:gsLst>
                  <a:lin ang="5400000" scaled="1"/>
                </a:gra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pic>
          <p:nvPicPr>
            <p:cNvPr id="25" name="图片 24" descr="黑暗里有星球&#10;&#10;描述已自动生成"/>
            <p:cNvPicPr/>
            <p:nvPr/>
          </p:nvPicPr>
          <p:blipFill>
            <a:blip r:embed="rId8" cstate="screen">
              <a:duotone>
                <a:srgbClr val="0055FF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1938405" y="2439954"/>
              <a:ext cx="2487154" cy="2487150"/>
            </a:xfrm>
            <a:prstGeom prst="rect">
              <a:avLst/>
            </a:prstGeom>
          </p:spPr>
        </p:pic>
        <p:sp>
          <p:nvSpPr>
            <p:cNvPr id="26" name="椭圆 25"/>
            <p:cNvSpPr/>
            <p:nvPr/>
          </p:nvSpPr>
          <p:spPr>
            <a:xfrm>
              <a:off x="1938405" y="2439954"/>
              <a:ext cx="2487154" cy="2487149"/>
            </a:xfrm>
            <a:prstGeom prst="ellipse">
              <a:avLst/>
            </a:prstGeom>
            <a:gradFill flip="none" rotWithShape="1">
              <a:gsLst>
                <a:gs pos="32000">
                  <a:sysClr val="window" lastClr="FFFFFF">
                    <a:alpha val="43000"/>
                  </a:sysClr>
                </a:gs>
                <a:gs pos="100000">
                  <a:sysClr val="window" lastClr="FFFFFF">
                    <a:alpha val="18000"/>
                  </a:sysClr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358173" y="1886654"/>
              <a:ext cx="1595295" cy="3593749"/>
            </a:xfrm>
            <a:prstGeom prst="ellipse">
              <a:avLst/>
            </a:prstGeom>
            <a:noFill/>
            <a:ln w="9525" cap="flat" cmpd="sng" algn="ctr">
              <a:gradFill flip="none" rotWithShape="1">
                <a:gsLst>
                  <a:gs pos="0">
                    <a:srgbClr val="0055FF"/>
                  </a:gs>
                  <a:gs pos="62000">
                    <a:srgbClr val="0055FF">
                      <a:alpha val="0"/>
                    </a:srgbClr>
                  </a:gs>
                </a:gsLst>
                <a:lin ang="18900000" scaled="1"/>
                <a:tileRect/>
              </a:gra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 rot="18300000">
              <a:off x="2358173" y="1886653"/>
              <a:ext cx="1595294" cy="3593750"/>
            </a:xfrm>
            <a:prstGeom prst="ellipse">
              <a:avLst/>
            </a:prstGeom>
            <a:gradFill>
              <a:gsLst>
                <a:gs pos="22000">
                  <a:srgbClr val="0055FF">
                    <a:alpha val="2000"/>
                  </a:srgbClr>
                </a:gs>
                <a:gs pos="100000">
                  <a:srgbClr val="0055FF">
                    <a:alpha val="0"/>
                  </a:srgbClr>
                </a:gs>
              </a:gsLst>
              <a:lin ang="0" scaled="1"/>
            </a:gradFill>
            <a:ln w="9525" cap="flat" cmpd="sng" algn="ctr">
              <a:gradFill flip="none" rotWithShape="1">
                <a:gsLst>
                  <a:gs pos="22000">
                    <a:srgbClr val="0055FF"/>
                  </a:gs>
                  <a:gs pos="87000">
                    <a:srgbClr val="0055FF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 rot="14100000">
              <a:off x="2358174" y="1886653"/>
              <a:ext cx="1595294" cy="3593750"/>
            </a:xfrm>
            <a:prstGeom prst="ellipse">
              <a:avLst/>
            </a:prstGeom>
            <a:noFill/>
            <a:ln w="9525" cap="flat" cmpd="sng" algn="ctr">
              <a:gradFill flip="none" rotWithShape="1">
                <a:gsLst>
                  <a:gs pos="22000">
                    <a:srgbClr val="0055FF"/>
                  </a:gs>
                  <a:gs pos="87000">
                    <a:srgbClr val="0055FF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016439" y="3452696"/>
              <a:ext cx="23310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055FF">
                          <a:lumMod val="20000"/>
                          <a:lumOff val="80000"/>
                        </a:srgbClr>
                      </a:gs>
                      <a:gs pos="100000">
                        <a:srgbClr val="0055FF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+mn-ea"/>
                </a:rPr>
                <a:t>Jet</a:t>
              </a:r>
              <a:r>
                <a:rPr lang="en-US" altLang="zh-CN" sz="2400" b="1" kern="0" dirty="0">
                  <a:gradFill flip="none" rotWithShape="1">
                    <a:gsLst>
                      <a:gs pos="0">
                        <a:srgbClr val="0055FF">
                          <a:lumMod val="20000"/>
                          <a:lumOff val="80000"/>
                        </a:srgbClr>
                      </a:gs>
                      <a:gs pos="100000">
                        <a:srgbClr val="0055FF"/>
                      </a:gs>
                    </a:gsLst>
                    <a:lin ang="5400000" scaled="1"/>
                    <a:tileRect/>
                  </a:gradFill>
                  <a:latin typeface="+mn-ea"/>
                </a:rPr>
                <a:t>L</a:t>
              </a: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055FF">
                          <a:lumMod val="20000"/>
                          <a:lumOff val="80000"/>
                        </a:srgbClr>
                      </a:gs>
                      <a:gs pos="100000">
                        <a:srgbClr val="0055FF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+mn-ea"/>
                </a:rPr>
                <a:t>inks-Edge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55FF">
                        <a:lumMod val="20000"/>
                        <a:lumOff val="80000"/>
                      </a:srgbClr>
                    </a:gs>
                    <a:gs pos="100000">
                      <a:srgbClr val="0055FF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+mn-ea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342368" y="2288403"/>
              <a:ext cx="598970" cy="598970"/>
              <a:chOff x="1625024" y="7355225"/>
              <a:chExt cx="671974" cy="671974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1625024" y="7355225"/>
                <a:ext cx="671974" cy="671974"/>
              </a:xfrm>
              <a:prstGeom prst="ellipse">
                <a:avLst/>
              </a:prstGeom>
              <a:gradFill flip="none" rotWithShape="1">
                <a:gsLst>
                  <a:gs pos="35000">
                    <a:srgbClr val="0055FF">
                      <a:lumMod val="60000"/>
                      <a:lumOff val="40000"/>
                    </a:srgbClr>
                  </a:gs>
                  <a:gs pos="100000">
                    <a:srgbClr val="0055FF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368300" dist="127000" dir="2400000" sx="98000" sy="98000" algn="tl" rotWithShape="0">
                  <a:srgbClr val="0055FF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rgbClr val="0055FF"/>
                      </a:gs>
                      <a:gs pos="0">
                        <a:srgbClr val="0055FF">
                          <a:lumMod val="60000"/>
                          <a:lumOff val="40000"/>
                        </a:srgb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pic>
            <p:nvPicPr>
              <p:cNvPr id="73" name="PA-Graphic 86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815792" y="7536813"/>
                <a:ext cx="304868" cy="304866"/>
              </a:xfrm>
              <a:prstGeom prst="rect">
                <a:avLst/>
              </a:prstGeom>
            </p:spPr>
          </p:pic>
        </p:grpSp>
        <p:grpSp>
          <p:nvGrpSpPr>
            <p:cNvPr id="32" name="组合 31"/>
            <p:cNvGrpSpPr/>
            <p:nvPr/>
          </p:nvGrpSpPr>
          <p:grpSpPr>
            <a:xfrm>
              <a:off x="1409866" y="4364135"/>
              <a:ext cx="598970" cy="598970"/>
              <a:chOff x="1625024" y="7355225"/>
              <a:chExt cx="671974" cy="671974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1625024" y="7355225"/>
                <a:ext cx="671974" cy="671974"/>
              </a:xfrm>
              <a:prstGeom prst="ellipse">
                <a:avLst/>
              </a:prstGeom>
              <a:gradFill flip="none" rotWithShape="1">
                <a:gsLst>
                  <a:gs pos="35000">
                    <a:srgbClr val="0055FF">
                      <a:lumMod val="60000"/>
                      <a:lumOff val="40000"/>
                    </a:srgbClr>
                  </a:gs>
                  <a:gs pos="100000">
                    <a:srgbClr val="0055FF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368300" dist="127000" dir="2400000" sx="98000" sy="98000" algn="tl" rotWithShape="0">
                  <a:srgbClr val="0055FF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rgbClr val="0055FF"/>
                      </a:gs>
                      <a:gs pos="0">
                        <a:srgbClr val="0055FF">
                          <a:lumMod val="60000"/>
                          <a:lumOff val="40000"/>
                        </a:srgb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pic>
            <p:nvPicPr>
              <p:cNvPr id="71" name="PA-Graphic 86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815792" y="7536813"/>
                <a:ext cx="304868" cy="304866"/>
              </a:xfrm>
              <a:prstGeom prst="rect">
                <a:avLst/>
              </a:prstGeom>
            </p:spPr>
          </p:pic>
        </p:grpSp>
        <p:grpSp>
          <p:nvGrpSpPr>
            <p:cNvPr id="61" name="组合 60"/>
            <p:cNvGrpSpPr/>
            <p:nvPr/>
          </p:nvGrpSpPr>
          <p:grpSpPr>
            <a:xfrm>
              <a:off x="2856335" y="5167380"/>
              <a:ext cx="598970" cy="598970"/>
              <a:chOff x="1625024" y="7355225"/>
              <a:chExt cx="671974" cy="671974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1625024" y="7355225"/>
                <a:ext cx="671974" cy="671974"/>
              </a:xfrm>
              <a:prstGeom prst="ellipse">
                <a:avLst/>
              </a:prstGeom>
              <a:gradFill flip="none" rotWithShape="1">
                <a:gsLst>
                  <a:gs pos="35000">
                    <a:srgbClr val="0055FF">
                      <a:lumMod val="60000"/>
                      <a:lumOff val="40000"/>
                    </a:srgbClr>
                  </a:gs>
                  <a:gs pos="100000">
                    <a:srgbClr val="0055FF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368300" dist="127000" dir="2400000" sx="98000" sy="98000" algn="tl" rotWithShape="0">
                  <a:srgbClr val="0055FF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rgbClr val="0055FF"/>
                      </a:gs>
                      <a:gs pos="0">
                        <a:srgbClr val="0055FF">
                          <a:lumMod val="60000"/>
                          <a:lumOff val="40000"/>
                        </a:srgb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pic>
            <p:nvPicPr>
              <p:cNvPr id="69" name="PA-Graphic 86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815792" y="7536813"/>
                <a:ext cx="304868" cy="304866"/>
              </a:xfrm>
              <a:prstGeom prst="rect">
                <a:avLst/>
              </a:prstGeom>
            </p:spPr>
          </p:pic>
        </p:grpSp>
        <p:grpSp>
          <p:nvGrpSpPr>
            <p:cNvPr id="62" name="组合 61"/>
            <p:cNvGrpSpPr/>
            <p:nvPr/>
          </p:nvGrpSpPr>
          <p:grpSpPr>
            <a:xfrm>
              <a:off x="4322213" y="4410027"/>
              <a:ext cx="598970" cy="598970"/>
              <a:chOff x="1625024" y="7355225"/>
              <a:chExt cx="671974" cy="671974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1625024" y="7355225"/>
                <a:ext cx="671974" cy="671974"/>
              </a:xfrm>
              <a:prstGeom prst="ellipse">
                <a:avLst/>
              </a:prstGeom>
              <a:gradFill flip="none" rotWithShape="1">
                <a:gsLst>
                  <a:gs pos="35000">
                    <a:srgbClr val="0055FF">
                      <a:lumMod val="60000"/>
                      <a:lumOff val="40000"/>
                    </a:srgbClr>
                  </a:gs>
                  <a:gs pos="100000">
                    <a:srgbClr val="0055FF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368300" dist="127000" dir="2400000" sx="98000" sy="98000" algn="tl" rotWithShape="0">
                  <a:srgbClr val="0055FF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rgbClr val="0055FF"/>
                      </a:gs>
                      <a:gs pos="0">
                        <a:srgbClr val="0055FF">
                          <a:lumMod val="60000"/>
                          <a:lumOff val="40000"/>
                        </a:srgb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pic>
            <p:nvPicPr>
              <p:cNvPr id="67" name="PA-Graphic 86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815792" y="7536813"/>
                <a:ext cx="304868" cy="304866"/>
              </a:xfrm>
              <a:prstGeom prst="rect">
                <a:avLst/>
              </a:prstGeom>
            </p:spPr>
          </p:pic>
        </p:grpSp>
        <p:grpSp>
          <p:nvGrpSpPr>
            <p:cNvPr id="63" name="组合 62"/>
            <p:cNvGrpSpPr/>
            <p:nvPr/>
          </p:nvGrpSpPr>
          <p:grpSpPr>
            <a:xfrm>
              <a:off x="4368879" y="2328176"/>
              <a:ext cx="598970" cy="598970"/>
              <a:chOff x="1625024" y="7355225"/>
              <a:chExt cx="671974" cy="671974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1625024" y="7355225"/>
                <a:ext cx="671974" cy="671974"/>
              </a:xfrm>
              <a:prstGeom prst="ellipse">
                <a:avLst/>
              </a:prstGeom>
              <a:gradFill flip="none" rotWithShape="1">
                <a:gsLst>
                  <a:gs pos="35000">
                    <a:srgbClr val="0055FF">
                      <a:lumMod val="60000"/>
                      <a:lumOff val="40000"/>
                    </a:srgbClr>
                  </a:gs>
                  <a:gs pos="100000">
                    <a:srgbClr val="0055FF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368300" dist="127000" dir="2400000" sx="98000" sy="98000" algn="tl" rotWithShape="0">
                  <a:srgbClr val="0055FF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rgbClr val="0055FF"/>
                      </a:gs>
                      <a:gs pos="0">
                        <a:srgbClr val="0055FF">
                          <a:lumMod val="60000"/>
                          <a:lumOff val="40000"/>
                        </a:srgb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+mn-ea"/>
                  <a:cs typeface="+mn-ea"/>
                  <a:sym typeface="+mn-lt"/>
                </a:endParaRPr>
              </a:p>
            </p:txBody>
          </p:sp>
          <p:pic>
            <p:nvPicPr>
              <p:cNvPr id="65" name="PA-Graphic 86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815792" y="7536813"/>
                <a:ext cx="304868" cy="3048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735965" y="371475"/>
            <a:ext cx="9500870" cy="471805"/>
          </a:xfrm>
          <a:noFill/>
          <a:ln w="9525">
            <a:noFill/>
            <a:prstDash val="solid"/>
          </a:ln>
        </p:spPr>
        <p:txBody>
          <a:bodyPr lIns="95250" tIns="47625" rIns="95250" bIns="47625" anchor="t">
            <a:noAutofit/>
          </a:bodyPr>
          <a:lstStyle/>
          <a:p>
            <a:pPr marL="0" algn="l" rtl="0" eaLnBrk="0">
              <a:lnSpc>
                <a:spcPct val="83000"/>
              </a:lnSpc>
              <a:buClrTx/>
              <a:buSzTx/>
              <a:buNone/>
            </a:pPr>
            <a:r>
              <a:rPr lang="zh-CN" altLang="en-US" b="1" dirty="0">
                <a:latin typeface="+mj-ea"/>
                <a:ea typeface="+mj-ea"/>
                <a:sym typeface="+mn-ea"/>
              </a:rPr>
              <a:t>落地场景：大型综合商业体</a:t>
            </a:r>
          </a:p>
        </p:txBody>
      </p:sp>
      <p:pic>
        <p:nvPicPr>
          <p:cNvPr id="3" name="图片 2" descr="打架识别"/>
          <p:cNvPicPr/>
          <p:nvPr/>
        </p:nvPicPr>
        <p:blipFill>
          <a:blip r:embed="rId3"/>
          <a:stretch>
            <a:fillRect/>
          </a:stretch>
        </p:blipFill>
        <p:spPr>
          <a:xfrm>
            <a:off x="5208905" y="4788535"/>
            <a:ext cx="2214245" cy="1332865"/>
          </a:xfrm>
          <a:prstGeom prst="rect">
            <a:avLst/>
          </a:prstGeom>
        </p:spPr>
      </p:pic>
      <p:pic>
        <p:nvPicPr>
          <p:cNvPr id="4" name="图片 3" descr="电梯故障识别"/>
          <p:cNvPicPr/>
          <p:nvPr/>
        </p:nvPicPr>
        <p:blipFill>
          <a:blip r:embed="rId4"/>
          <a:stretch>
            <a:fillRect/>
          </a:stretch>
        </p:blipFill>
        <p:spPr>
          <a:xfrm>
            <a:off x="2879090" y="3248660"/>
            <a:ext cx="2125345" cy="1332865"/>
          </a:xfrm>
          <a:prstGeom prst="rect">
            <a:avLst/>
          </a:prstGeom>
        </p:spPr>
      </p:pic>
      <p:pic>
        <p:nvPicPr>
          <p:cNvPr id="5" name="图片 4" descr="过道摔倒"/>
          <p:cNvPicPr/>
          <p:nvPr/>
        </p:nvPicPr>
        <p:blipFill>
          <a:blip r:embed="rId5"/>
          <a:stretch>
            <a:fillRect/>
          </a:stretch>
        </p:blipFill>
        <p:spPr>
          <a:xfrm>
            <a:off x="5215890" y="3248660"/>
            <a:ext cx="2204085" cy="1332865"/>
          </a:xfrm>
          <a:prstGeom prst="rect">
            <a:avLst/>
          </a:prstGeom>
        </p:spPr>
      </p:pic>
      <p:pic>
        <p:nvPicPr>
          <p:cNvPr id="6" name="图片 5" descr="垃圾识别"/>
          <p:cNvPicPr/>
          <p:nvPr/>
        </p:nvPicPr>
        <p:blipFill>
          <a:blip r:embed="rId6"/>
          <a:stretch>
            <a:fillRect/>
          </a:stretch>
        </p:blipFill>
        <p:spPr>
          <a:xfrm>
            <a:off x="2879090" y="4788535"/>
            <a:ext cx="2127250" cy="1321435"/>
          </a:xfrm>
          <a:prstGeom prst="rect">
            <a:avLst/>
          </a:prstGeom>
        </p:spPr>
      </p:pic>
      <p:pic>
        <p:nvPicPr>
          <p:cNvPr id="7" name="图片 6" descr="停车场长时间占用通道乱停车"/>
          <p:cNvPicPr/>
          <p:nvPr/>
        </p:nvPicPr>
        <p:blipFill>
          <a:blip r:embed="rId7"/>
          <a:stretch>
            <a:fillRect/>
          </a:stretch>
        </p:blipFill>
        <p:spPr>
          <a:xfrm>
            <a:off x="543560" y="4822825"/>
            <a:ext cx="2125345" cy="1249045"/>
          </a:xfrm>
          <a:prstGeom prst="rect">
            <a:avLst/>
          </a:prstGeom>
        </p:spPr>
      </p:pic>
      <p:pic>
        <p:nvPicPr>
          <p:cNvPr id="9" name="图片 8" descr="外卖小哥休息区抽烟检测"/>
          <p:cNvPicPr/>
          <p:nvPr/>
        </p:nvPicPr>
        <p:blipFill>
          <a:blip r:embed="rId8"/>
          <a:stretch>
            <a:fillRect/>
          </a:stretch>
        </p:blipFill>
        <p:spPr>
          <a:xfrm>
            <a:off x="542290" y="3248660"/>
            <a:ext cx="2125345" cy="13328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78840" y="4545330"/>
            <a:ext cx="1282065" cy="277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200">
                <a:solidFill>
                  <a:schemeClr val="tx1"/>
                </a:solidFill>
                <a:latin typeface="+mn-ea"/>
              </a:rPr>
              <a:t>人员抽烟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11525" y="4545330"/>
            <a:ext cx="1282065" cy="277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200">
                <a:solidFill>
                  <a:schemeClr val="tx1"/>
                </a:solidFill>
                <a:latin typeface="+mn-ea"/>
              </a:rPr>
              <a:t>电梯运行状态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674995" y="4552950"/>
            <a:ext cx="1282065" cy="277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200">
                <a:solidFill>
                  <a:schemeClr val="tx1"/>
                </a:solidFill>
                <a:latin typeface="+mn-ea"/>
              </a:rPr>
              <a:t>人员摔倒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78840" y="6123305"/>
            <a:ext cx="1282065" cy="277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200">
                <a:solidFill>
                  <a:schemeClr val="tx1"/>
                </a:solidFill>
                <a:latin typeface="+mn-ea"/>
              </a:rPr>
              <a:t>车道拥堵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311525" y="6123305"/>
            <a:ext cx="1282065" cy="277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200">
                <a:solidFill>
                  <a:schemeClr val="tx1"/>
                </a:solidFill>
                <a:latin typeface="+mn-ea"/>
              </a:rPr>
              <a:t>通道占用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674995" y="6130925"/>
            <a:ext cx="1282065" cy="277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200">
                <a:solidFill>
                  <a:schemeClr val="tx1"/>
                </a:solidFill>
                <a:latin typeface="+mn-ea"/>
              </a:rPr>
              <a:t>人员打架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7943850" y="1344930"/>
            <a:ext cx="3826510" cy="1487805"/>
            <a:chOff x="12510" y="1913"/>
            <a:chExt cx="6026" cy="2343"/>
          </a:xfrm>
        </p:grpSpPr>
        <p:sp>
          <p:nvSpPr>
            <p:cNvPr id="20" name="圆角矩形 19"/>
            <p:cNvSpPr/>
            <p:nvPr/>
          </p:nvSpPr>
          <p:spPr>
            <a:xfrm>
              <a:off x="12510" y="1992"/>
              <a:ext cx="6025" cy="2264"/>
            </a:xfrm>
            <a:prstGeom prst="roundRect">
              <a:avLst>
                <a:gd name="adj" fmla="val 17168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  <a:alpha val="20000"/>
                </a:schemeClr>
              </a:solidFill>
            </a:ln>
            <a:effectLst>
              <a:outerShdw blurRad="254000" dist="38100" dir="5400000" algn="t" rotWithShape="0">
                <a:srgbClr val="3C88CD">
                  <a:alpha val="30000"/>
                </a:srgb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lIns="144145" tIns="467995" rIns="144145" bIns="36195" numCol="1" spcCol="0" rtlCol="0" fromWordArt="0" anchor="t" anchorCtr="0" forceAA="0" compatLnSpc="1">
              <a:noAutofit/>
            </a:bodyPr>
            <a:lstStyle/>
            <a:p>
              <a:pPr lvl="0" algn="just" fontAlgn="auto">
                <a:lnSpc>
                  <a:spcPct val="120000"/>
                </a:lnSpc>
                <a:buClrTx/>
                <a:buSzTx/>
                <a:buFontTx/>
              </a:pP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  <a:latin typeface="+mn-ea"/>
                  <a:sym typeface="+mn-ea"/>
                </a:rPr>
                <a:t>重点高风险场景的智能预警与响应，包括</a:t>
              </a:r>
              <a:r>
                <a:rPr kumimoji="1" lang="zh-CN" altLang="en-US" sz="1200" dirty="0">
                  <a:solidFill>
                    <a:srgbClr val="FF0000"/>
                  </a:solidFill>
                  <a:latin typeface="+mn-ea"/>
                  <a:sym typeface="+mn-ea"/>
                </a:rPr>
                <a:t>人员倒地检测、人员异常聚集识别、电子围栏越界告警、烟火检测以及落水检测</a:t>
              </a: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  <a:latin typeface="+mn-ea"/>
                  <a:sym typeface="+mn-ea"/>
                </a:rPr>
                <a:t>等核心算法。</a:t>
              </a: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12510" y="1994"/>
              <a:ext cx="6026" cy="68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0050CA">
                    <a:alpha val="0"/>
                  </a:srgbClr>
                </a:gs>
                <a:gs pos="47000">
                  <a:srgbClr val="0050C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612140" rIns="0" rtlCol="0" anchor="ctr"/>
            <a:lstStyle/>
            <a:p>
              <a:pPr algn="l"/>
              <a:r>
                <a:rPr lang="zh-CN" altLang="en-US" sz="1600" b="1">
                  <a:solidFill>
                    <a:schemeClr val="lt1"/>
                  </a:solidFill>
                  <a:latin typeface="+mn-ea"/>
                </a:rPr>
                <a:t>安全防护</a:t>
              </a:r>
            </a:p>
          </p:txBody>
        </p:sp>
        <p:sp>
          <p:nvSpPr>
            <p:cNvPr id="21" name="椭圆 20"/>
            <p:cNvSpPr/>
            <p:nvPr/>
          </p:nvSpPr>
          <p:spPr>
            <a:xfrm>
              <a:off x="12510" y="1913"/>
              <a:ext cx="863" cy="8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50C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altLang="zh-CN" sz="2000" b="1">
                  <a:solidFill>
                    <a:srgbClr val="0050CA"/>
                  </a:solidFill>
                  <a:latin typeface="+mn-ea"/>
                </a:rPr>
                <a:t>01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943850" y="3011805"/>
            <a:ext cx="3826510" cy="1487805"/>
            <a:chOff x="12510" y="4183"/>
            <a:chExt cx="6026" cy="2343"/>
          </a:xfrm>
        </p:grpSpPr>
        <p:sp>
          <p:nvSpPr>
            <p:cNvPr id="22" name="圆角矩形 21"/>
            <p:cNvSpPr/>
            <p:nvPr/>
          </p:nvSpPr>
          <p:spPr>
            <a:xfrm>
              <a:off x="12510" y="4262"/>
              <a:ext cx="6025" cy="2264"/>
            </a:xfrm>
            <a:prstGeom prst="roundRect">
              <a:avLst>
                <a:gd name="adj" fmla="val 17168"/>
              </a:avLst>
            </a:prstGeom>
            <a:solidFill>
              <a:schemeClr val="bg1"/>
            </a:solidFill>
            <a:ln>
              <a:solidFill>
                <a:srgbClr val="2574A1">
                  <a:alpha val="20000"/>
                </a:srgbClr>
              </a:solidFill>
            </a:ln>
            <a:effectLst>
              <a:outerShdw blurRad="254000" dist="38100" dir="5400000" algn="t" rotWithShape="0">
                <a:srgbClr val="3C88CD">
                  <a:alpha val="30000"/>
                </a:srgb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lIns="144145" tIns="467995" rIns="144145" bIns="36195" numCol="1" spcCol="0" rtlCol="0" fromWordArt="0" anchor="t" anchorCtr="0" forceAA="0" compatLnSpc="1">
              <a:noAutofit/>
            </a:bodyPr>
            <a:lstStyle/>
            <a:p>
              <a:pPr lvl="0" indent="0" algn="just" fontAlgn="auto">
                <a:lnSpc>
                  <a:spcPct val="120000"/>
                </a:lnSpc>
                <a:buClrTx/>
                <a:buSzTx/>
                <a:buFontTx/>
              </a:pP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+mn-ea"/>
                  <a:sym typeface="+mn-ea"/>
                </a:rPr>
                <a:t>针对商业综合体运营管理中的高频场景，部署了多项</a:t>
              </a:r>
              <a:r>
                <a:rPr kumimoji="1" lang="en-US" altLang="zh-CN" sz="120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+mn-ea"/>
                  <a:sym typeface="+mn-ea"/>
                </a:rPr>
                <a:t>AI</a:t>
              </a: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+mn-ea"/>
                  <a:sym typeface="+mn-ea"/>
                </a:rPr>
                <a:t>识别功能，包括：</a:t>
              </a:r>
              <a:r>
                <a:rPr kumimoji="1" lang="zh-CN" altLang="en-US" sz="1200" dirty="0">
                  <a:solidFill>
                    <a:srgbClr val="FF0000"/>
                  </a:solidFill>
                  <a:latin typeface="+mn-ea"/>
                  <a:cs typeface="+mn-ea"/>
                  <a:sym typeface="+mn-ea"/>
                </a:rPr>
                <a:t>设备房巡检异常识别、店铺装修违规监测、垃圾满溢检测、车辆违停识别、消防通道占用告警以及闭门关灯状态核查</a:t>
              </a: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+mn-ea"/>
                  <a:sym typeface="+mn-ea"/>
                </a:rPr>
                <a:t>等。</a:t>
              </a: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12510" y="4264"/>
              <a:ext cx="6026" cy="68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53B6FF">
                    <a:alpha val="0"/>
                  </a:srgbClr>
                </a:gs>
                <a:gs pos="47000">
                  <a:srgbClr val="53B6F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612140" rIns="0" rtlCol="0" anchor="ctr"/>
            <a:lstStyle/>
            <a:p>
              <a:pPr algn="l"/>
              <a:r>
                <a:rPr lang="zh-CN" altLang="en-US" sz="1600" b="1">
                  <a:solidFill>
                    <a:schemeClr val="lt1"/>
                  </a:solidFill>
                  <a:latin typeface="+mn-ea"/>
                </a:rPr>
                <a:t>智慧巡检</a:t>
              </a:r>
            </a:p>
          </p:txBody>
        </p:sp>
        <p:sp>
          <p:nvSpPr>
            <p:cNvPr id="26" name="椭圆 25"/>
            <p:cNvSpPr/>
            <p:nvPr/>
          </p:nvSpPr>
          <p:spPr>
            <a:xfrm>
              <a:off x="12510" y="4183"/>
              <a:ext cx="863" cy="8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3B6FF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altLang="zh-CN" sz="2000" b="1">
                  <a:solidFill>
                    <a:srgbClr val="53B6FF"/>
                  </a:solidFill>
                  <a:latin typeface="+mn-ea"/>
                </a:rPr>
                <a:t>02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944485" y="4707255"/>
            <a:ext cx="3826510" cy="1606550"/>
            <a:chOff x="12511" y="6628"/>
            <a:chExt cx="6026" cy="2530"/>
          </a:xfrm>
        </p:grpSpPr>
        <p:sp>
          <p:nvSpPr>
            <p:cNvPr id="28" name="圆角矩形 27"/>
            <p:cNvSpPr/>
            <p:nvPr/>
          </p:nvSpPr>
          <p:spPr>
            <a:xfrm>
              <a:off x="12511" y="6707"/>
              <a:ext cx="6025" cy="2451"/>
            </a:xfrm>
            <a:prstGeom prst="roundRect">
              <a:avLst>
                <a:gd name="adj" fmla="val 17168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  <a:alpha val="20000"/>
                </a:schemeClr>
              </a:solidFill>
            </a:ln>
            <a:effectLst>
              <a:outerShdw blurRad="254000" dist="38100" dir="5400000" algn="t" rotWithShape="0">
                <a:srgbClr val="3C88CD">
                  <a:alpha val="30000"/>
                </a:srgb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lIns="144145" tIns="467995" rIns="144145" bIns="36195" numCol="1" spcCol="0" rtlCol="0" fromWordArt="0" anchor="t" anchorCtr="0" forceAA="0" compatLnSpc="1">
              <a:noAutofit/>
            </a:bodyPr>
            <a:lstStyle/>
            <a:p>
              <a:pPr lvl="0" algn="just" fontAlgn="auto">
                <a:lnSpc>
                  <a:spcPct val="120000"/>
                </a:lnSpc>
                <a:buClrTx/>
                <a:buSzTx/>
                <a:buFontTx/>
              </a:pP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  <a:latin typeface="+mn-ea"/>
                  <a:sym typeface="+mn-ea"/>
                </a:rPr>
                <a:t>聚焦商业空间服务细节，对</a:t>
              </a:r>
              <a:r>
                <a:rPr kumimoji="1" lang="zh-CN" altLang="en-US" sz="1200" dirty="0">
                  <a:solidFill>
                    <a:srgbClr val="FF0000"/>
                  </a:solidFill>
                  <a:latin typeface="+mn-ea"/>
                  <a:sym typeface="+mn-ea"/>
                </a:rPr>
                <a:t>车场拥堵、公共区域垃圾堆放、人员违规吸烟、卫生间排队时长、地面散落垃圾</a:t>
              </a: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  <a:latin typeface="+mn-ea"/>
                  <a:sym typeface="+mn-ea"/>
                </a:rPr>
                <a:t>等高频场景进行实时识别与智能分析。</a:t>
              </a: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12511" y="6709"/>
              <a:ext cx="6026" cy="68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0050CA">
                    <a:alpha val="0"/>
                  </a:srgbClr>
                </a:gs>
                <a:gs pos="47000">
                  <a:srgbClr val="0050C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612140" rIns="0" rtlCol="0" anchor="ctr"/>
            <a:lstStyle/>
            <a:p>
              <a:pPr algn="l"/>
              <a:r>
                <a:rPr lang="zh-CN" altLang="en-US" sz="1600" b="1">
                  <a:solidFill>
                    <a:schemeClr val="lt1"/>
                  </a:solidFill>
                  <a:latin typeface="+mn-ea"/>
                </a:rPr>
                <a:t>提升品质</a:t>
              </a:r>
            </a:p>
          </p:txBody>
        </p:sp>
        <p:sp>
          <p:nvSpPr>
            <p:cNvPr id="30" name="椭圆 29"/>
            <p:cNvSpPr/>
            <p:nvPr/>
          </p:nvSpPr>
          <p:spPr>
            <a:xfrm>
              <a:off x="12511" y="6628"/>
              <a:ext cx="863" cy="8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50C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altLang="zh-CN" sz="2000" b="1">
                  <a:solidFill>
                    <a:srgbClr val="0050CA"/>
                  </a:solidFill>
                  <a:latin typeface="+mn-ea"/>
                </a:rPr>
                <a:t>03</a:t>
              </a: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523240" y="1354455"/>
            <a:ext cx="7163435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kumimoji="1" lang="zh-CN" altLang="en-US" sz="1400" dirty="0">
                <a:latin typeface="+mn-ea"/>
                <a:cs typeface="+mn-ea"/>
              </a:rPr>
              <a:t>客户是一家全国领先的大型商业运营公司，业务覆盖全国数十家大型城市综合体，在商住运营管理领域位居行业前列。为提升服务效能、降低人力成本，基于视觉能力打造了一体化智能终端，统一接入摄像头、巡检机器人、无人机及各类智能传感器的能力接口，并依托视觉大模型对识别任务进行高精度复判与分析，实现从数据采集到智能决策的闭环，全面推动商业空间运营管理的智能化与自动化升级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2685415" y="1893570"/>
            <a:ext cx="9173845" cy="4648835"/>
          </a:xfrm>
          <a:prstGeom prst="rect">
            <a:avLst/>
          </a:prstGeom>
          <a:solidFill>
            <a:srgbClr val="0050CA"/>
          </a:solidFill>
        </p:spPr>
        <p:txBody>
          <a:bodyPr wrap="square" rtlCol="0">
            <a:noAutofit/>
          </a:bodyPr>
          <a:lstStyle/>
          <a:p>
            <a:endParaRPr lang="zh-CN" altLang="en-US">
              <a:ln>
                <a:solidFill>
                  <a:sysClr val="windowText" lastClr="000000"/>
                </a:solidFill>
              </a:ln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21305" y="2030095"/>
            <a:ext cx="8907145" cy="4418965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noAutofit/>
          </a:bodyPr>
          <a:lstStyle/>
          <a:p>
            <a:endParaRPr lang="zh-CN" altLang="en-US">
              <a:latin typeface="+mn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735965" y="371475"/>
            <a:ext cx="9500870" cy="471805"/>
          </a:xfrm>
          <a:noFill/>
          <a:ln w="9525">
            <a:noFill/>
            <a:prstDash val="solid"/>
          </a:ln>
        </p:spPr>
        <p:txBody>
          <a:bodyPr lIns="95250" tIns="47625" rIns="95250" bIns="47625" anchor="t">
            <a:noAutofit/>
          </a:bodyPr>
          <a:lstStyle/>
          <a:p>
            <a:pPr marL="0" algn="l" rtl="0" eaLnBrk="0">
              <a:lnSpc>
                <a:spcPct val="83000"/>
              </a:lnSpc>
              <a:buClrTx/>
              <a:buSzTx/>
              <a:buNone/>
            </a:pPr>
            <a:r>
              <a:rPr lang="zh-CN" altLang="en-US" b="1" dirty="0">
                <a:latin typeface="+mj-ea"/>
                <a:ea typeface="+mj-ea"/>
                <a:sym typeface="+mn-ea"/>
              </a:rPr>
              <a:t>落地场景：化工安全</a:t>
            </a:r>
          </a:p>
        </p:txBody>
      </p:sp>
      <p:pic>
        <p:nvPicPr>
          <p:cNvPr id="3" name="图片 2" descr="4bd49d69fa92fa40af5acd6013e450fc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93695" y="2224405"/>
            <a:ext cx="2673985" cy="1750060"/>
          </a:xfrm>
          <a:prstGeom prst="rect">
            <a:avLst/>
          </a:prstGeom>
        </p:spPr>
      </p:pic>
      <p:pic>
        <p:nvPicPr>
          <p:cNvPr id="5" name="图片 4" descr="b7160808-4705-4cd3-910d-c1eb0886bb4c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35955" y="2224405"/>
            <a:ext cx="2823845" cy="1772285"/>
          </a:xfrm>
          <a:prstGeom prst="rect">
            <a:avLst/>
          </a:prstGeom>
        </p:spPr>
      </p:pic>
      <p:pic>
        <p:nvPicPr>
          <p:cNvPr id="6" name="图片 5" descr="0e7da970-ddb5-4eee-842c-3889c7f1270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19820" y="2224405"/>
            <a:ext cx="2823845" cy="1772285"/>
          </a:xfrm>
          <a:prstGeom prst="rect">
            <a:avLst/>
          </a:prstGeom>
        </p:spPr>
      </p:pic>
      <p:pic>
        <p:nvPicPr>
          <p:cNvPr id="7" name="图片 6" descr="c1f795e9-4338-478c-8f52-e6f37f0e1fa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93695" y="4420235"/>
            <a:ext cx="2675255" cy="1750060"/>
          </a:xfrm>
          <a:prstGeom prst="rect">
            <a:avLst/>
          </a:prstGeom>
        </p:spPr>
      </p:pic>
      <p:pic>
        <p:nvPicPr>
          <p:cNvPr id="8" name="图片 7" descr="5032eb21-9c8e-4260-b9d5-c90091cfd75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35955" y="4420235"/>
            <a:ext cx="2823845" cy="1750060"/>
          </a:xfrm>
          <a:prstGeom prst="rect">
            <a:avLst/>
          </a:prstGeom>
        </p:spPr>
      </p:pic>
      <p:pic>
        <p:nvPicPr>
          <p:cNvPr id="9" name="图片 8" descr="b86e9bf3-9327-4188-8f4c-a175231cb9df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18550" y="4420235"/>
            <a:ext cx="2861945" cy="17716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10280" y="3996690"/>
            <a:ext cx="1282065" cy="277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+mn-ea"/>
              </a:rPr>
              <a:t>人员离岗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399530" y="3996690"/>
            <a:ext cx="1282065" cy="277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+mn-ea"/>
              </a:rPr>
              <a:t>人员睡岗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665970" y="4050665"/>
            <a:ext cx="1282065" cy="277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+mn-ea"/>
              </a:rPr>
              <a:t>人员玩手机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510280" y="6170295"/>
            <a:ext cx="1282065" cy="277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+mn-ea"/>
              </a:rPr>
              <a:t>未戴安全帽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502400" y="6170295"/>
            <a:ext cx="1282065" cy="277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+mn-ea"/>
              </a:rPr>
              <a:t>未穿防护服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510395" y="6191885"/>
            <a:ext cx="1282065" cy="277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+mn-ea"/>
              </a:rPr>
              <a:t>未穿工作服</a:t>
            </a:r>
          </a:p>
        </p:txBody>
      </p:sp>
      <p:sp>
        <p:nvSpPr>
          <p:cNvPr id="35" name="AutoShape 6"/>
          <p:cNvSpPr/>
          <p:nvPr/>
        </p:nvSpPr>
        <p:spPr>
          <a:xfrm>
            <a:off x="331940" y="1055370"/>
            <a:ext cx="11601589" cy="723029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1" i="0" u="none" strike="noStrike" dirty="0" err="1">
                <a:solidFill>
                  <a:srgbClr val="0050CA"/>
                </a:solidFill>
                <a:latin typeface="+mn-ea"/>
                <a:cs typeface="Noto Sans SC" panose="020B0200000000000000" charset="-122"/>
                <a:sym typeface="Noto Sans SC" panose="020B0200000000000000" charset="-122"/>
              </a:rPr>
              <a:t>核心挑战</a:t>
            </a:r>
            <a:r>
              <a:rPr lang="zh-CN" altLang="en-US" sz="2000" b="1" i="0" u="none" strike="noStrike" dirty="0">
                <a:solidFill>
                  <a:srgbClr val="0050CA"/>
                </a:solidFill>
                <a:latin typeface="+mn-ea"/>
                <a:cs typeface="Noto Sans SC" panose="020B0200000000000000" charset="-122"/>
                <a:sym typeface="Noto Sans SC" panose="020B0200000000000000" charset="-122"/>
              </a:rPr>
              <a:t>：</a:t>
            </a:r>
            <a:r>
              <a:rPr lang="zh-CN" altLang="en-US" sz="1600" b="1" i="0" u="none" strike="noStrike" dirty="0">
                <a:latin typeface="+mn-ea"/>
                <a:cs typeface="Noto Sans SC" panose="020B0200000000000000" charset="-122"/>
                <a:sym typeface="Noto Sans SC" panose="020B0200000000000000" charset="-122"/>
              </a:rPr>
              <a:t>化工行业面临人员、设备、环境等多重安全挑战，传统人工巡检已难以满足精细化、实时化和智能化的管理需求。</a:t>
            </a:r>
          </a:p>
        </p:txBody>
      </p:sp>
      <p:pic>
        <p:nvPicPr>
          <p:cNvPr id="36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40604" y="2052537"/>
            <a:ext cx="304800" cy="304800"/>
          </a:xfrm>
          <a:prstGeom prst="rect">
            <a:avLst/>
          </a:prstGeom>
        </p:spPr>
      </p:pic>
      <p:sp>
        <p:nvSpPr>
          <p:cNvPr id="37" name="AutoShape 12"/>
          <p:cNvSpPr/>
          <p:nvPr>
            <p:custDataLst>
              <p:tags r:id="rId2"/>
            </p:custDataLst>
          </p:nvPr>
        </p:nvSpPr>
        <p:spPr>
          <a:xfrm>
            <a:off x="635000" y="2033748"/>
            <a:ext cx="1782088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1" i="0" u="none" strike="noStrike" dirty="0" err="1">
                <a:latin typeface="+mn-ea"/>
                <a:cs typeface="Noto Sans SC" panose="020B0200000000000000" charset="-122"/>
                <a:sym typeface="Noto Sans SC" panose="020B0200000000000000" charset="-122"/>
              </a:rPr>
              <a:t>人员安全管理</a:t>
            </a:r>
          </a:p>
        </p:txBody>
      </p:sp>
      <p:sp>
        <p:nvSpPr>
          <p:cNvPr id="38" name="AutoShape 13"/>
          <p:cNvSpPr/>
          <p:nvPr>
            <p:custDataLst>
              <p:tags r:id="rId3"/>
            </p:custDataLst>
          </p:nvPr>
        </p:nvSpPr>
        <p:spPr>
          <a:xfrm>
            <a:off x="240665" y="2389505"/>
            <a:ext cx="2388870" cy="69215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zh-CN" altLang="en-US" sz="900" dirty="0">
                <a:latin typeface="+mn-ea"/>
                <a:cs typeface="+mn-ea"/>
              </a:rPr>
              <a:t>基于</a:t>
            </a:r>
            <a:r>
              <a:rPr lang="en-US" altLang="zh-CN" sz="900" dirty="0">
                <a:latin typeface="+mn-ea"/>
                <a:cs typeface="+mn-ea"/>
              </a:rPr>
              <a:t>AI</a:t>
            </a:r>
            <a:r>
              <a:rPr lang="zh-CN" altLang="en-US" sz="900" dirty="0">
                <a:latin typeface="+mn-ea"/>
                <a:cs typeface="+mn-ea"/>
              </a:rPr>
              <a:t>视频分析，对作业人员的不安全行为（如未佩戴安全帽、吸烟、打电话）及异常状态（如人员聚集、离岗、闯入禁区）进行实时识别与秒级告警，从源头杜绝人为风险。</a:t>
            </a:r>
          </a:p>
        </p:txBody>
      </p:sp>
      <p:pic>
        <p:nvPicPr>
          <p:cNvPr id="39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40604" y="3118641"/>
            <a:ext cx="304800" cy="304800"/>
          </a:xfrm>
          <a:prstGeom prst="rect">
            <a:avLst/>
          </a:prstGeom>
        </p:spPr>
      </p:pic>
      <p:sp>
        <p:nvSpPr>
          <p:cNvPr id="40" name="AutoShape 15"/>
          <p:cNvSpPr/>
          <p:nvPr>
            <p:custDataLst>
              <p:tags r:id="rId5"/>
            </p:custDataLst>
          </p:nvPr>
        </p:nvSpPr>
        <p:spPr>
          <a:xfrm>
            <a:off x="635000" y="3118641"/>
            <a:ext cx="1685925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1" i="0" u="none" strike="noStrike" dirty="0" err="1">
                <a:latin typeface="+mn-ea"/>
                <a:cs typeface="Noto Sans SC" panose="020B0200000000000000" charset="-122"/>
                <a:sym typeface="Noto Sans SC" panose="020B0200000000000000" charset="-122"/>
              </a:rPr>
              <a:t>设备与环境监控</a:t>
            </a:r>
          </a:p>
        </p:txBody>
      </p:sp>
      <p:sp>
        <p:nvSpPr>
          <p:cNvPr id="41" name="AutoShape 16"/>
          <p:cNvSpPr/>
          <p:nvPr>
            <p:custDataLst>
              <p:tags r:id="rId6"/>
            </p:custDataLst>
          </p:nvPr>
        </p:nvSpPr>
        <p:spPr>
          <a:xfrm>
            <a:off x="239395" y="3474085"/>
            <a:ext cx="2406015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zh-CN" altLang="en-US" sz="900" dirty="0">
                <a:latin typeface="+mn-ea"/>
                <a:cs typeface="+mn-ea"/>
              </a:rPr>
              <a:t>通过物联网传感器网络，</a:t>
            </a:r>
            <a:r>
              <a:rPr lang="en-US" altLang="zh-CN" sz="900" dirty="0">
                <a:latin typeface="+mn-ea"/>
                <a:cs typeface="+mn-ea"/>
              </a:rPr>
              <a:t>7x24</a:t>
            </a:r>
            <a:r>
              <a:rPr lang="zh-CN" altLang="en-US" sz="900" dirty="0">
                <a:latin typeface="+mn-ea"/>
                <a:cs typeface="+mn-ea"/>
              </a:rPr>
              <a:t>小时不间断监测设备振动、温度、压力及环境气体浓度等关键参数。结合边缘计算，实现数据本地实时分析与设备故障预测性维护，保障生产连续性。</a:t>
            </a:r>
          </a:p>
        </p:txBody>
      </p:sp>
      <p:pic>
        <p:nvPicPr>
          <p:cNvPr id="42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40604" y="4278690"/>
            <a:ext cx="304800" cy="304800"/>
          </a:xfrm>
          <a:prstGeom prst="rect">
            <a:avLst/>
          </a:prstGeom>
        </p:spPr>
      </p:pic>
      <p:sp>
        <p:nvSpPr>
          <p:cNvPr id="43" name="AutoShape 18"/>
          <p:cNvSpPr/>
          <p:nvPr>
            <p:custDataLst>
              <p:tags r:id="rId8"/>
            </p:custDataLst>
          </p:nvPr>
        </p:nvSpPr>
        <p:spPr>
          <a:xfrm>
            <a:off x="635000" y="4216156"/>
            <a:ext cx="1685925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1" i="0" u="none" strike="noStrike" dirty="0" err="1">
                <a:latin typeface="+mn-ea"/>
                <a:cs typeface="Noto Sans SC" panose="020B0200000000000000" charset="-122"/>
                <a:sym typeface="Noto Sans SC" panose="020B0200000000000000" charset="-122"/>
              </a:rPr>
              <a:t>重大危险源管理</a:t>
            </a:r>
          </a:p>
        </p:txBody>
      </p:sp>
      <p:sp>
        <p:nvSpPr>
          <p:cNvPr id="44" name="AutoShape 19"/>
          <p:cNvSpPr/>
          <p:nvPr>
            <p:custDataLst>
              <p:tags r:id="rId9"/>
            </p:custDataLst>
          </p:nvPr>
        </p:nvSpPr>
        <p:spPr>
          <a:xfrm>
            <a:off x="240030" y="4557395"/>
            <a:ext cx="2466340" cy="68961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zh-CN" altLang="en-US" sz="900" dirty="0">
                <a:latin typeface="+mn-ea"/>
              </a:rPr>
              <a:t>构建覆盖全厂区的数字孪生三维模型，动态呈现重大危险源（如储罐、反应釜）的实时状态与风险等级。通过自动化控制系统，实现高危场景的远程操控与无人值守，大幅降低事故风险。</a:t>
            </a:r>
          </a:p>
        </p:txBody>
      </p:sp>
      <p:pic>
        <p:nvPicPr>
          <p:cNvPr id="45" name="Picture 2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40604" y="5222718"/>
            <a:ext cx="304800" cy="304800"/>
          </a:xfrm>
          <a:prstGeom prst="rect">
            <a:avLst/>
          </a:prstGeom>
        </p:spPr>
      </p:pic>
      <p:sp>
        <p:nvSpPr>
          <p:cNvPr id="46" name="AutoShape 22"/>
          <p:cNvSpPr/>
          <p:nvPr>
            <p:custDataLst>
              <p:tags r:id="rId11"/>
            </p:custDataLst>
          </p:nvPr>
        </p:nvSpPr>
        <p:spPr>
          <a:xfrm>
            <a:off x="635000" y="5222718"/>
            <a:ext cx="1782088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1" i="0" u="none" strike="noStrike" dirty="0" err="1">
                <a:latin typeface="+mn-ea"/>
                <a:cs typeface="Noto Sans SC" panose="020B0200000000000000" charset="-122"/>
                <a:sym typeface="Noto Sans SC" panose="020B0200000000000000" charset="-122"/>
              </a:rPr>
              <a:t>应急响应</a:t>
            </a:r>
          </a:p>
        </p:txBody>
      </p:sp>
      <p:sp>
        <p:nvSpPr>
          <p:cNvPr id="47" name="AutoShape 23"/>
          <p:cNvSpPr/>
          <p:nvPr>
            <p:custDataLst>
              <p:tags r:id="rId12"/>
            </p:custDataLst>
          </p:nvPr>
        </p:nvSpPr>
        <p:spPr>
          <a:xfrm>
            <a:off x="240665" y="5627370"/>
            <a:ext cx="2404745" cy="95504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zh-CN" altLang="en-US" sz="900" dirty="0">
                <a:latin typeface="+mn-ea"/>
              </a:rPr>
              <a:t>一旦发生突发事件，系统自动启动应急预案，整合视频、传感器、人员定位等多源数据，为指挥中心提供全景态势感知。通过智能算法快速生成最佳疏散路线与救援方案，实现应急处置的科学化与高效化。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42426" y="314500"/>
            <a:ext cx="61379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b="1" dirty="0">
                <a:latin typeface="+mj-ea"/>
                <a:ea typeface="+mj-ea"/>
              </a:rPr>
              <a:t>JetLinks-AI </a:t>
            </a:r>
            <a:r>
              <a:rPr lang="zh-CN" altLang="en-US" sz="2800" b="1" dirty="0">
                <a:latin typeface="+mj-ea"/>
                <a:ea typeface="+mj-ea"/>
              </a:rPr>
              <a:t>驱动下一代智能视频分析</a:t>
            </a:r>
          </a:p>
        </p:txBody>
      </p:sp>
      <p:sp>
        <p:nvSpPr>
          <p:cNvPr id="151" name="GPU调度"/>
          <p:cNvSpPr txBox="1"/>
          <p:nvPr/>
        </p:nvSpPr>
        <p:spPr>
          <a:xfrm>
            <a:off x="7480935" y="1093015"/>
            <a:ext cx="4470400" cy="312420"/>
          </a:xfrm>
          <a:prstGeom prst="rect">
            <a:avLst/>
          </a:prstGeom>
          <a:ln w="12700">
            <a:miter lim="400000"/>
          </a:ln>
        </p:spPr>
        <p:txBody>
          <a:bodyPr wrap="square" lIns="33020" rIns="33020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defTabSz="596265" hangingPunct="0">
              <a:lnSpc>
                <a:spcPct val="120000"/>
              </a:lnSpc>
              <a:defRPr/>
            </a:pPr>
            <a:r>
              <a:rPr lang="zh-CN" altLang="en-US" sz="1200" kern="0" dirty="0">
                <a:solidFill>
                  <a:srgbClr val="092780"/>
                </a:solidFill>
                <a:ea typeface="方正锐正黑简体" panose="02010600010101010101" pitchFamily="2" charset="-122"/>
              </a:rPr>
              <a:t>视频复判丨巡检助手丨行业知识库丨事故预防丨舆情监控等</a:t>
            </a:r>
          </a:p>
        </p:txBody>
      </p:sp>
      <p:sp>
        <p:nvSpPr>
          <p:cNvPr id="152" name="文本框 151"/>
          <p:cNvSpPr txBox="1"/>
          <p:nvPr/>
        </p:nvSpPr>
        <p:spPr>
          <a:xfrm>
            <a:off x="389890" y="1134290"/>
            <a:ext cx="857250" cy="2298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200" b="1" kern="0" dirty="0">
                <a:solidFill>
                  <a:srgbClr val="092780"/>
                </a:solidFill>
                <a:effectLst>
                  <a:outerShdw blurRad="127000" dist="38100" dir="2700000" algn="tl" rotWithShape="0">
                    <a:srgbClr val="0C38F7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105 Heavy" panose="00020600040101010101" pitchFamily="18" charset="-122"/>
              </a:rPr>
              <a:t>行业应用</a:t>
            </a:r>
          </a:p>
        </p:txBody>
      </p:sp>
      <p:sp>
        <p:nvSpPr>
          <p:cNvPr id="154" name="文本框 153"/>
          <p:cNvSpPr txBox="1"/>
          <p:nvPr/>
        </p:nvSpPr>
        <p:spPr>
          <a:xfrm>
            <a:off x="6683745" y="1168580"/>
            <a:ext cx="877124" cy="1612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200" b="1" kern="0" dirty="0">
                <a:solidFill>
                  <a:srgbClr val="092780"/>
                </a:solidFill>
                <a:effectLst>
                  <a:outerShdw blurRad="127000" dist="38100" dir="2700000" algn="tl" rotWithShape="0">
                    <a:srgbClr val="0C38F7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105 Heavy" panose="00020600040101010101" pitchFamily="18" charset="-122"/>
                <a:sym typeface="+mn-ea"/>
              </a:rPr>
              <a:t>智能体应用</a:t>
            </a:r>
          </a:p>
        </p:txBody>
      </p:sp>
      <p:sp>
        <p:nvSpPr>
          <p:cNvPr id="155" name="GPU调度"/>
          <p:cNvSpPr txBox="1"/>
          <p:nvPr/>
        </p:nvSpPr>
        <p:spPr>
          <a:xfrm>
            <a:off x="1224280" y="1093015"/>
            <a:ext cx="5066665" cy="312420"/>
          </a:xfrm>
          <a:prstGeom prst="rect">
            <a:avLst/>
          </a:prstGeom>
          <a:ln w="12700">
            <a:miter lim="400000"/>
          </a:ln>
        </p:spPr>
        <p:txBody>
          <a:bodyPr wrap="square" lIns="33020" rIns="33020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 defTabSz="596265" hangingPunct="0">
              <a:lnSpc>
                <a:spcPct val="120000"/>
              </a:lnSpc>
              <a:defRPr/>
            </a:pPr>
            <a:r>
              <a:rPr lang="zh-CN" altLang="en-US" sz="1200" kern="0" dirty="0">
                <a:solidFill>
                  <a:srgbClr val="092780"/>
                </a:solidFill>
                <a:ea typeface="方正锐正黑简体" panose="02010600010101010101" pitchFamily="2" charset="-122"/>
              </a:rPr>
              <a:t>智慧城市｜智慧工业丨智慧水务</a:t>
            </a:r>
            <a:r>
              <a:rPr lang="zh-CN" altLang="en-US" sz="1200" kern="0" dirty="0">
                <a:solidFill>
                  <a:srgbClr val="092780"/>
                </a:solidFill>
                <a:ea typeface="方正锐正黑简体" panose="02010600010101010101" pitchFamily="2" charset="-122"/>
                <a:sym typeface="+mn-ea"/>
              </a:rPr>
              <a:t>丨</a:t>
            </a:r>
            <a:r>
              <a:rPr lang="zh-CN" altLang="en-US" sz="1200" kern="0" dirty="0">
                <a:solidFill>
                  <a:srgbClr val="092780"/>
                </a:solidFill>
                <a:ea typeface="方正锐正黑简体" panose="02010600010101010101" pitchFamily="2" charset="-122"/>
              </a:rPr>
              <a:t>智能设备运维丨智能巡检报告生成等</a:t>
            </a:r>
          </a:p>
        </p:txBody>
      </p:sp>
      <p:sp>
        <p:nvSpPr>
          <p:cNvPr id="159" name="矩形 18"/>
          <p:cNvSpPr/>
          <p:nvPr/>
        </p:nvSpPr>
        <p:spPr>
          <a:xfrm rot="10800000" flipH="1">
            <a:off x="1195289" y="4006807"/>
            <a:ext cx="10756221" cy="189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96" y="0"/>
                </a:moveTo>
                <a:lnTo>
                  <a:pt x="18504" y="0"/>
                </a:lnTo>
                <a:lnTo>
                  <a:pt x="21600" y="21600"/>
                </a:lnTo>
                <a:lnTo>
                  <a:pt x="0" y="21600"/>
                </a:lnTo>
                <a:lnTo>
                  <a:pt x="3096" y="0"/>
                </a:lnTo>
                <a:close/>
              </a:path>
            </a:pathLst>
          </a:custGeom>
          <a:gradFill>
            <a:gsLst>
              <a:gs pos="100000">
                <a:srgbClr val="1079F1"/>
              </a:gs>
              <a:gs pos="20000">
                <a:srgbClr val="000B49">
                  <a:alpha val="0"/>
                </a:srgbClr>
              </a:gs>
              <a:gs pos="73000">
                <a:srgbClr val="0074FC">
                  <a:alpha val="40000"/>
                </a:srgbClr>
              </a:gs>
            </a:gsLst>
            <a:lin ang="5400000"/>
          </a:gradFill>
          <a:ln w="19050">
            <a:noFill/>
            <a:miter/>
          </a:ln>
          <a:effectLst>
            <a:outerShdw blurRad="571500" rotWithShape="0">
              <a:srgbClr val="0B1C72">
                <a:alpha val="70000"/>
              </a:srgbClr>
            </a:outerShdw>
          </a:effectLst>
        </p:spPr>
        <p:txBody>
          <a:bodyPr lIns="18764" rIns="18764" anchor="ctr"/>
          <a:lstStyle/>
          <a:p>
            <a:pPr defTabSz="375285"/>
            <a:endParaRPr sz="900" kern="0">
              <a:solidFill>
                <a:srgbClr val="FFFFFF"/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160" name="矩形 18"/>
          <p:cNvSpPr/>
          <p:nvPr/>
        </p:nvSpPr>
        <p:spPr>
          <a:xfrm rot="10800000" flipH="1">
            <a:off x="1191926" y="5396781"/>
            <a:ext cx="7880955" cy="172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96" y="0"/>
                </a:moveTo>
                <a:lnTo>
                  <a:pt x="18504" y="0"/>
                </a:lnTo>
                <a:lnTo>
                  <a:pt x="21600" y="21600"/>
                </a:lnTo>
                <a:lnTo>
                  <a:pt x="0" y="21600"/>
                </a:lnTo>
                <a:lnTo>
                  <a:pt x="3096" y="0"/>
                </a:lnTo>
                <a:close/>
              </a:path>
            </a:pathLst>
          </a:custGeom>
          <a:gradFill>
            <a:gsLst>
              <a:gs pos="100000">
                <a:srgbClr val="1079F1"/>
              </a:gs>
              <a:gs pos="20000">
                <a:srgbClr val="000B49">
                  <a:alpha val="0"/>
                </a:srgbClr>
              </a:gs>
              <a:gs pos="73000">
                <a:srgbClr val="0074FC">
                  <a:alpha val="40000"/>
                </a:srgbClr>
              </a:gs>
            </a:gsLst>
            <a:lin ang="5400000"/>
          </a:gradFill>
          <a:ln w="19050">
            <a:noFill/>
            <a:miter/>
          </a:ln>
          <a:effectLst>
            <a:outerShdw blurRad="571500" rotWithShape="0">
              <a:srgbClr val="0B1C72">
                <a:alpha val="70000"/>
              </a:srgbClr>
            </a:outerShdw>
          </a:effectLst>
        </p:spPr>
        <p:txBody>
          <a:bodyPr lIns="18764" rIns="18764" anchor="ctr"/>
          <a:lstStyle/>
          <a:p>
            <a:pPr defTabSz="375285"/>
            <a:endParaRPr sz="900" kern="0">
              <a:solidFill>
                <a:srgbClr val="FFFFFF"/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161" name="矩形 18"/>
          <p:cNvSpPr/>
          <p:nvPr/>
        </p:nvSpPr>
        <p:spPr>
          <a:xfrm rot="10800000" flipH="1">
            <a:off x="1195287" y="4653966"/>
            <a:ext cx="10756224" cy="189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96" y="0"/>
                </a:moveTo>
                <a:lnTo>
                  <a:pt x="18504" y="0"/>
                </a:lnTo>
                <a:lnTo>
                  <a:pt x="21600" y="21600"/>
                </a:lnTo>
                <a:lnTo>
                  <a:pt x="0" y="21600"/>
                </a:lnTo>
                <a:lnTo>
                  <a:pt x="3096" y="0"/>
                </a:lnTo>
                <a:close/>
              </a:path>
            </a:pathLst>
          </a:custGeom>
          <a:gradFill>
            <a:gsLst>
              <a:gs pos="100000">
                <a:srgbClr val="1079F1"/>
              </a:gs>
              <a:gs pos="20000">
                <a:srgbClr val="000B49">
                  <a:alpha val="0"/>
                </a:srgbClr>
              </a:gs>
              <a:gs pos="73000">
                <a:srgbClr val="0074FC">
                  <a:alpha val="40000"/>
                </a:srgbClr>
              </a:gs>
            </a:gsLst>
            <a:lin ang="5400000"/>
          </a:gradFill>
          <a:ln w="19050">
            <a:noFill/>
            <a:miter/>
          </a:ln>
          <a:effectLst>
            <a:outerShdw blurRad="571500" rotWithShape="0">
              <a:srgbClr val="0B1C72">
                <a:alpha val="70000"/>
              </a:srgbClr>
            </a:outerShdw>
          </a:effectLst>
        </p:spPr>
        <p:txBody>
          <a:bodyPr lIns="18764" rIns="18764" anchor="ctr"/>
          <a:lstStyle/>
          <a:p>
            <a:pPr defTabSz="375285"/>
            <a:endParaRPr sz="900" kern="0">
              <a:solidFill>
                <a:srgbClr val="FFFFFF"/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162" name="矩形 18"/>
          <p:cNvSpPr/>
          <p:nvPr/>
        </p:nvSpPr>
        <p:spPr>
          <a:xfrm rot="10800000" flipH="1">
            <a:off x="8789615" y="5404574"/>
            <a:ext cx="2801097" cy="156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96" y="0"/>
                </a:moveTo>
                <a:lnTo>
                  <a:pt x="18504" y="0"/>
                </a:lnTo>
                <a:lnTo>
                  <a:pt x="21600" y="21600"/>
                </a:lnTo>
                <a:lnTo>
                  <a:pt x="0" y="21600"/>
                </a:lnTo>
                <a:lnTo>
                  <a:pt x="3096" y="0"/>
                </a:lnTo>
                <a:close/>
              </a:path>
            </a:pathLst>
          </a:custGeom>
          <a:gradFill>
            <a:gsLst>
              <a:gs pos="100000">
                <a:srgbClr val="1079F1"/>
              </a:gs>
              <a:gs pos="20000">
                <a:srgbClr val="000B49">
                  <a:alpha val="0"/>
                </a:srgbClr>
              </a:gs>
              <a:gs pos="73000">
                <a:srgbClr val="0074FC">
                  <a:alpha val="40000"/>
                </a:srgbClr>
              </a:gs>
            </a:gsLst>
            <a:lin ang="5400000"/>
          </a:gradFill>
          <a:ln w="19050">
            <a:noFill/>
            <a:miter/>
          </a:ln>
          <a:effectLst>
            <a:outerShdw blurRad="571500" rotWithShape="0">
              <a:srgbClr val="0B1C72">
                <a:alpha val="70000"/>
              </a:srgbClr>
            </a:outerShdw>
          </a:effectLst>
        </p:spPr>
        <p:txBody>
          <a:bodyPr lIns="18764" rIns="18764" anchor="ctr"/>
          <a:lstStyle/>
          <a:p>
            <a:pPr defTabSz="375285"/>
            <a:endParaRPr sz="800" kern="0">
              <a:solidFill>
                <a:srgbClr val="FFFFFF"/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163" name="矩形 18"/>
          <p:cNvSpPr/>
          <p:nvPr/>
        </p:nvSpPr>
        <p:spPr>
          <a:xfrm rot="10800000" flipH="1">
            <a:off x="1191926" y="2217473"/>
            <a:ext cx="10756221" cy="189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96" y="0"/>
                </a:moveTo>
                <a:lnTo>
                  <a:pt x="18504" y="0"/>
                </a:lnTo>
                <a:lnTo>
                  <a:pt x="21600" y="21600"/>
                </a:lnTo>
                <a:lnTo>
                  <a:pt x="0" y="21600"/>
                </a:lnTo>
                <a:lnTo>
                  <a:pt x="3096" y="0"/>
                </a:lnTo>
                <a:close/>
              </a:path>
            </a:pathLst>
          </a:custGeom>
          <a:gradFill>
            <a:gsLst>
              <a:gs pos="100000">
                <a:srgbClr val="1079F1"/>
              </a:gs>
              <a:gs pos="20000">
                <a:srgbClr val="000B49">
                  <a:alpha val="0"/>
                </a:srgbClr>
              </a:gs>
              <a:gs pos="73000">
                <a:srgbClr val="0074FC">
                  <a:alpha val="40000"/>
                </a:srgbClr>
              </a:gs>
            </a:gsLst>
            <a:lin ang="5400000"/>
          </a:gradFill>
          <a:ln w="19050">
            <a:noFill/>
            <a:miter/>
          </a:ln>
          <a:effectLst>
            <a:outerShdw blurRad="571500" rotWithShape="0">
              <a:srgbClr val="0B1C72">
                <a:alpha val="70000"/>
              </a:srgbClr>
            </a:outerShdw>
          </a:effectLst>
        </p:spPr>
        <p:txBody>
          <a:bodyPr lIns="18764" rIns="18764" anchor="ctr"/>
          <a:lstStyle/>
          <a:p>
            <a:pPr defTabSz="375285"/>
            <a:endParaRPr sz="900" kern="0">
              <a:solidFill>
                <a:srgbClr val="FFFFFF"/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68776" y="2854716"/>
            <a:ext cx="429408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4800" spc="300">
                <a:gradFill>
                  <a:gsLst>
                    <a:gs pos="0">
                      <a:srgbClr val="1F40B9"/>
                    </a:gs>
                    <a:gs pos="55000">
                      <a:srgbClr val="008EF2"/>
                    </a:gs>
                    <a:gs pos="100000">
                      <a:srgbClr val="28CBFD"/>
                    </a:gs>
                  </a:gsLst>
                  <a:lin ang="16200000" scaled="0"/>
                </a:gradFill>
                <a:latin typeface="FZRuiZhengHeiS-EB-GB" panose="02010600010101010101" pitchFamily="2" charset="-122"/>
                <a:ea typeface="FZRuiZhengHeiS-EB-GB" panose="02010600010101010101" pitchFamily="2" charset="-122"/>
              </a:defRPr>
            </a:lvl1pPr>
          </a:lstStyle>
          <a:p>
            <a:r>
              <a:rPr lang="en-US" altLang="zh-CN" sz="1200" b="1" dirty="0">
                <a:solidFill>
                  <a:srgbClr val="092780"/>
                </a:solidFill>
                <a:latin typeface="方正锐正黑简体_粗"/>
                <a:ea typeface="方正锐正黑简体_粗"/>
              </a:rPr>
              <a:t>AI</a:t>
            </a:r>
            <a:r>
              <a:rPr lang="zh-CN" altLang="en-US" sz="1200" b="1" dirty="0">
                <a:solidFill>
                  <a:srgbClr val="092780"/>
                </a:solidFill>
                <a:latin typeface="方正锐正黑简体_粗"/>
                <a:ea typeface="方正锐正黑简体_粗"/>
              </a:rPr>
              <a:t>大模型</a:t>
            </a:r>
            <a:r>
              <a:rPr lang="zh-CN" altLang="en-GB" sz="1200" b="1" dirty="0">
                <a:solidFill>
                  <a:srgbClr val="092780"/>
                </a:solidFill>
                <a:latin typeface="方正锐正黑简体_粗"/>
                <a:ea typeface="方正锐正黑简体_粗"/>
              </a:rPr>
              <a:t>底座</a:t>
            </a:r>
            <a:endParaRPr lang="en-GB" altLang="zh-CN" sz="1200" b="1" dirty="0">
              <a:solidFill>
                <a:srgbClr val="092780"/>
              </a:solidFill>
              <a:latin typeface="方正锐正黑简体_粗"/>
              <a:ea typeface="方正锐正黑简体_粗"/>
            </a:endParaRPr>
          </a:p>
        </p:txBody>
      </p:sp>
      <p:sp>
        <p:nvSpPr>
          <p:cNvPr id="166" name="矩形 18"/>
          <p:cNvSpPr/>
          <p:nvPr/>
        </p:nvSpPr>
        <p:spPr>
          <a:xfrm rot="10800000" flipH="1">
            <a:off x="23295" y="1580997"/>
            <a:ext cx="12144591" cy="79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96" y="0"/>
                </a:moveTo>
                <a:lnTo>
                  <a:pt x="18504" y="0"/>
                </a:lnTo>
                <a:lnTo>
                  <a:pt x="21600" y="21600"/>
                </a:lnTo>
                <a:lnTo>
                  <a:pt x="0" y="21600"/>
                </a:lnTo>
                <a:lnTo>
                  <a:pt x="3096" y="0"/>
                </a:lnTo>
                <a:close/>
              </a:path>
            </a:pathLst>
          </a:custGeom>
          <a:gradFill>
            <a:gsLst>
              <a:gs pos="100000">
                <a:srgbClr val="1079F1"/>
              </a:gs>
              <a:gs pos="20000">
                <a:srgbClr val="000B49">
                  <a:alpha val="0"/>
                </a:srgbClr>
              </a:gs>
              <a:gs pos="73000">
                <a:srgbClr val="0074FC">
                  <a:alpha val="40000"/>
                </a:srgbClr>
              </a:gs>
            </a:gsLst>
            <a:lin ang="5400000"/>
          </a:gradFill>
          <a:ln w="19050">
            <a:noFill/>
            <a:miter/>
          </a:ln>
          <a:effectLst>
            <a:outerShdw blurRad="571500" rotWithShape="0">
              <a:srgbClr val="0B1C72">
                <a:alpha val="70000"/>
              </a:srgbClr>
            </a:outerShdw>
          </a:effectLst>
        </p:spPr>
        <p:txBody>
          <a:bodyPr lIns="18764" rIns="18764" anchor="ctr"/>
          <a:lstStyle/>
          <a:p>
            <a:pPr defTabSz="375285"/>
            <a:endParaRPr sz="900" kern="0">
              <a:solidFill>
                <a:srgbClr val="FFFFFF"/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167" name="矩形: 圆角 168"/>
          <p:cNvSpPr/>
          <p:nvPr/>
        </p:nvSpPr>
        <p:spPr>
          <a:xfrm>
            <a:off x="1246573" y="5551434"/>
            <a:ext cx="5250826" cy="466875"/>
          </a:xfrm>
          <a:prstGeom prst="roundRect">
            <a:avLst/>
          </a:prstGeom>
          <a:solidFill>
            <a:srgbClr val="1848F0"/>
          </a:solidFill>
          <a:ln w="3175" cap="flat">
            <a:solidFill>
              <a:schemeClr val="bg1"/>
            </a:solidFill>
            <a:prstDash val="solid"/>
            <a:miter/>
          </a:ln>
          <a:scene3d>
            <a:camera prst="perspectiveRight" fov="1200000">
              <a:rot lat="0" lon="0" rev="0"/>
            </a:camera>
            <a:lightRig rig="contrasting" dir="t">
              <a:rot lat="0" lon="0" rev="7800000"/>
            </a:lightRig>
          </a:scene3d>
          <a:sp3d extrusionH="101600" prstMaterial="matte">
            <a:extrusionClr>
              <a:srgbClr val="9AD6F4"/>
            </a:extrusionClr>
            <a:contourClr>
              <a:sysClr val="window" lastClr="FFFFFF"/>
            </a:contourClr>
          </a:sp3d>
        </p:spPr>
        <p:txBody>
          <a:bodyPr wrap="square" rtlCol="0" anchor="ctr">
            <a:noAutofit/>
          </a:bodyPr>
          <a:lstStyle/>
          <a:p>
            <a:pPr defTabSz="914400"/>
            <a:endParaRPr lang="zh-CN" altLang="en-US" sz="900" kern="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68" name="矩形: 圆角 168"/>
          <p:cNvSpPr/>
          <p:nvPr/>
        </p:nvSpPr>
        <p:spPr>
          <a:xfrm>
            <a:off x="1401944" y="1725559"/>
            <a:ext cx="10671133" cy="436984"/>
          </a:xfrm>
          <a:prstGeom prst="roundRect">
            <a:avLst/>
          </a:prstGeom>
          <a:gradFill flip="none" rotWithShape="1">
            <a:gsLst>
              <a:gs pos="0">
                <a:srgbClr val="D8E8FF"/>
              </a:gs>
              <a:gs pos="100000">
                <a:sysClr val="window" lastClr="FFFFFF"/>
              </a:gs>
            </a:gsLst>
            <a:lin ang="5400000" scaled="1"/>
            <a:tileRect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248929" sx="102000" sy="102000" algn="ctr" rotWithShape="0">
              <a:srgbClr val="255DB9">
                <a:alpha val="10000"/>
              </a:srgbClr>
            </a:outerShdw>
          </a:effectLst>
        </p:spPr>
        <p:txBody>
          <a:bodyPr wrap="none" rtlCol="0" anchor="ctr"/>
          <a:lstStyle/>
          <a:p>
            <a:pPr algn="ctr" defTabSz="324485">
              <a:buClr>
                <a:srgbClr val="556DF3"/>
              </a:buClr>
              <a:buSzPct val="50000"/>
            </a:pPr>
            <a:endParaRPr lang="zh-CN" altLang="en-US" sz="1100" kern="0" dirty="0">
              <a:solidFill>
                <a:srgbClr val="4B4A49"/>
              </a:solidFill>
              <a:latin typeface="方正兰亭黑简体"/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8669154" y="2287403"/>
            <a:ext cx="1407787" cy="25273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50" b="1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应用工具中心</a:t>
            </a:r>
            <a:endParaRPr lang="en-US" altLang="zh-CN" sz="1050" b="1" dirty="0">
              <a:solidFill>
                <a:srgbClr val="0927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10196220" y="2287403"/>
            <a:ext cx="1407787" cy="25273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50" b="1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应用市场</a:t>
            </a:r>
            <a:endParaRPr lang="en-US" altLang="zh-CN" sz="1050" b="1" dirty="0">
              <a:solidFill>
                <a:srgbClr val="0927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矩形: 圆角 131"/>
          <p:cNvSpPr/>
          <p:nvPr/>
        </p:nvSpPr>
        <p:spPr>
          <a:xfrm>
            <a:off x="8633054" y="2589763"/>
            <a:ext cx="1452667" cy="1401788"/>
          </a:xfrm>
          <a:prstGeom prst="roundRect">
            <a:avLst>
              <a:gd name="adj" fmla="val 10077"/>
            </a:avLst>
          </a:prstGeom>
          <a:gradFill flip="none" rotWithShape="1">
            <a:gsLst>
              <a:gs pos="0">
                <a:srgbClr val="D8E8FF"/>
              </a:gs>
              <a:gs pos="100000">
                <a:sysClr val="window" lastClr="FFFFFF"/>
              </a:gs>
            </a:gsLst>
            <a:lin ang="5400000" scaled="1"/>
            <a:tileRect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248929" sx="102000" sy="102000" algn="ctr" rotWithShape="0">
              <a:srgbClr val="255DB9">
                <a:alpha val="10000"/>
              </a:srgbClr>
            </a:outerShdw>
          </a:effectLst>
        </p:spPr>
        <p:txBody>
          <a:bodyPr wrap="none" rtlCol="0" anchor="ctr"/>
          <a:lstStyle/>
          <a:p>
            <a:pPr algn="ctr" defTabSz="324485">
              <a:buClr>
                <a:srgbClr val="556DF3"/>
              </a:buClr>
              <a:buSzPct val="50000"/>
            </a:pPr>
            <a:endParaRPr lang="zh-CN" altLang="en-US" sz="1100" kern="0" dirty="0">
              <a:solidFill>
                <a:srgbClr val="4B4A49"/>
              </a:solidFill>
              <a:latin typeface="方正兰亭黑简体"/>
            </a:endParaRPr>
          </a:p>
        </p:txBody>
      </p:sp>
      <p:sp>
        <p:nvSpPr>
          <p:cNvPr id="172" name="矩形: 圆角 131"/>
          <p:cNvSpPr/>
          <p:nvPr/>
        </p:nvSpPr>
        <p:spPr>
          <a:xfrm>
            <a:off x="10174554" y="2585981"/>
            <a:ext cx="1452667" cy="1405568"/>
          </a:xfrm>
          <a:prstGeom prst="roundRect">
            <a:avLst>
              <a:gd name="adj" fmla="val 8218"/>
            </a:avLst>
          </a:prstGeom>
          <a:gradFill flip="none" rotWithShape="1">
            <a:gsLst>
              <a:gs pos="0">
                <a:srgbClr val="D8E8FF"/>
              </a:gs>
              <a:gs pos="100000">
                <a:sysClr val="window" lastClr="FFFFFF"/>
              </a:gs>
            </a:gsLst>
            <a:lin ang="5400000" scaled="1"/>
            <a:tileRect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248929" sx="102000" sy="102000" algn="ctr" rotWithShape="0">
              <a:srgbClr val="255DB9">
                <a:alpha val="10000"/>
              </a:srgbClr>
            </a:outerShdw>
          </a:effectLst>
        </p:spPr>
        <p:txBody>
          <a:bodyPr wrap="none" rtlCol="0" anchor="ctr"/>
          <a:lstStyle/>
          <a:p>
            <a:pPr algn="ctr" defTabSz="324485">
              <a:buClr>
                <a:srgbClr val="556DF3"/>
              </a:buClr>
              <a:buSzPct val="50000"/>
            </a:pPr>
            <a:endParaRPr lang="zh-CN" altLang="en-US" sz="1100" kern="0" dirty="0">
              <a:solidFill>
                <a:srgbClr val="4B4A49"/>
              </a:solidFill>
              <a:latin typeface="方正兰亭黑简体"/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8837834" y="3120460"/>
            <a:ext cx="1043106" cy="29908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00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私有化打包</a:t>
            </a:r>
            <a:endParaRPr lang="en-US" altLang="zh-CN" sz="900" dirty="0">
              <a:solidFill>
                <a:srgbClr val="0927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8864170" y="2764122"/>
            <a:ext cx="990434" cy="29908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00" b="1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应用按需发布</a:t>
            </a:r>
            <a:endParaRPr lang="en-US" altLang="zh-CN" sz="900" b="1" dirty="0">
              <a:solidFill>
                <a:srgbClr val="0927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矩形 174"/>
          <p:cNvSpPr/>
          <p:nvPr/>
        </p:nvSpPr>
        <p:spPr>
          <a:xfrm>
            <a:off x="8939259" y="3498476"/>
            <a:ext cx="840257" cy="290316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00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900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</a:p>
        </p:txBody>
      </p:sp>
      <p:grpSp>
        <p:nvGrpSpPr>
          <p:cNvPr id="176" name="组合 175"/>
          <p:cNvGrpSpPr/>
          <p:nvPr/>
        </p:nvGrpSpPr>
        <p:grpSpPr>
          <a:xfrm>
            <a:off x="10179809" y="2659079"/>
            <a:ext cx="1452667" cy="1263250"/>
            <a:chOff x="10288448" y="2514299"/>
            <a:chExt cx="1230221" cy="1263250"/>
          </a:xfrm>
        </p:grpSpPr>
        <p:sp>
          <p:nvSpPr>
            <p:cNvPr id="177" name="矩形 176"/>
            <p:cNvSpPr/>
            <p:nvPr/>
          </p:nvSpPr>
          <p:spPr>
            <a:xfrm>
              <a:off x="10288448" y="3268382"/>
              <a:ext cx="1230221" cy="50916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900" i="1" dirty="0">
                  <a:solidFill>
                    <a:srgbClr val="0927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</a:t>
              </a:r>
              <a:r>
                <a:rPr lang="en-US" altLang="zh-CN" sz="900" i="1" dirty="0">
                  <a:solidFill>
                    <a:srgbClr val="0927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900" i="1" dirty="0">
                  <a:solidFill>
                    <a:srgbClr val="0927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</a:t>
              </a:r>
              <a:r>
                <a:rPr lang="en-US" altLang="zh-CN" sz="900" i="1" dirty="0">
                  <a:solidFill>
                    <a:srgbClr val="0927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900" i="1" dirty="0">
                  <a:solidFill>
                    <a:srgbClr val="0927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</a:t>
              </a:r>
              <a:r>
                <a:rPr lang="en-US" altLang="zh-CN" sz="900" i="1" dirty="0">
                  <a:solidFill>
                    <a:srgbClr val="0927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900" i="1" dirty="0">
                  <a:solidFill>
                    <a:srgbClr val="0927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en-US" altLang="zh-CN" sz="900" i="1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矩形 177"/>
            <p:cNvSpPr/>
            <p:nvPr/>
          </p:nvSpPr>
          <p:spPr>
            <a:xfrm>
              <a:off x="10315880" y="2870638"/>
              <a:ext cx="553188" cy="50916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278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权限控制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9278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矩形 178"/>
            <p:cNvSpPr/>
            <p:nvPr/>
          </p:nvSpPr>
          <p:spPr>
            <a:xfrm>
              <a:off x="10299109" y="2514299"/>
              <a:ext cx="553188" cy="50916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900" dirty="0">
                  <a:solidFill>
                    <a:srgbClr val="0927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快速体验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9278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矩形 179"/>
            <p:cNvSpPr/>
            <p:nvPr/>
          </p:nvSpPr>
          <p:spPr>
            <a:xfrm>
              <a:off x="10942253" y="2514299"/>
              <a:ext cx="567655" cy="50916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900" dirty="0">
                  <a:solidFill>
                    <a:srgbClr val="0927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二次开发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9278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矩形 180"/>
            <p:cNvSpPr/>
            <p:nvPr/>
          </p:nvSpPr>
          <p:spPr>
            <a:xfrm>
              <a:off x="10931558" y="2870638"/>
              <a:ext cx="562328" cy="50916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900" dirty="0">
                  <a:solidFill>
                    <a:srgbClr val="0927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安全调用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9278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2" name="直线连接符 28"/>
            <p:cNvCxnSpPr/>
            <p:nvPr/>
          </p:nvCxnSpPr>
          <p:spPr>
            <a:xfrm>
              <a:off x="10894026" y="2721573"/>
              <a:ext cx="0" cy="94619"/>
            </a:xfrm>
            <a:prstGeom prst="line">
              <a:avLst/>
            </a:prstGeom>
            <a:ln>
              <a:solidFill>
                <a:srgbClr val="0927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线连接符 29"/>
            <p:cNvCxnSpPr/>
            <p:nvPr/>
          </p:nvCxnSpPr>
          <p:spPr>
            <a:xfrm>
              <a:off x="10890242" y="3077912"/>
              <a:ext cx="0" cy="94619"/>
            </a:xfrm>
            <a:prstGeom prst="line">
              <a:avLst/>
            </a:prstGeom>
            <a:ln>
              <a:solidFill>
                <a:srgbClr val="0927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矩形 183"/>
          <p:cNvSpPr/>
          <p:nvPr/>
        </p:nvSpPr>
        <p:spPr>
          <a:xfrm>
            <a:off x="1084907" y="5627108"/>
            <a:ext cx="1098861" cy="290316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端边云协同</a:t>
            </a: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2781761" y="5690752"/>
            <a:ext cx="835713" cy="226957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边缘节点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5493889" y="5690752"/>
            <a:ext cx="712800" cy="226957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软硬一体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7" name="矩形 186"/>
          <p:cNvSpPr/>
          <p:nvPr/>
        </p:nvSpPr>
        <p:spPr>
          <a:xfrm>
            <a:off x="2086048" y="5696508"/>
            <a:ext cx="695713" cy="215444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端侧设备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8" name="矩形 187"/>
          <p:cNvSpPr/>
          <p:nvPr/>
        </p:nvSpPr>
        <p:spPr>
          <a:xfrm>
            <a:off x="2870034" y="2271025"/>
            <a:ext cx="1837061" cy="25273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50" b="1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应用开发中心</a:t>
            </a:r>
            <a:endParaRPr lang="en-US" altLang="zh-CN" sz="1050" b="1" dirty="0">
              <a:solidFill>
                <a:srgbClr val="0927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9" name="矩形: 圆角 168"/>
          <p:cNvSpPr/>
          <p:nvPr/>
        </p:nvSpPr>
        <p:spPr>
          <a:xfrm>
            <a:off x="6509351" y="3298980"/>
            <a:ext cx="2051275" cy="671083"/>
          </a:xfrm>
          <a:prstGeom prst="roundRect">
            <a:avLst/>
          </a:prstGeom>
          <a:solidFill>
            <a:srgbClr val="1848F0"/>
          </a:solidFill>
          <a:ln w="3175" cap="flat">
            <a:solidFill>
              <a:schemeClr val="bg1"/>
            </a:solidFill>
            <a:prstDash val="solid"/>
            <a:miter/>
          </a:ln>
          <a:scene3d>
            <a:camera prst="perspectiveRight" fov="1200000">
              <a:rot lat="0" lon="0" rev="0"/>
            </a:camera>
            <a:lightRig rig="contrasting" dir="t">
              <a:rot lat="0" lon="0" rev="7800000"/>
            </a:lightRig>
          </a:scene3d>
          <a:sp3d extrusionH="101600" prstMaterial="matte">
            <a:extrusionClr>
              <a:srgbClr val="9AD6F4"/>
            </a:extrusionClr>
            <a:contourClr>
              <a:sysClr val="window" lastClr="FFFFFF"/>
            </a:contourClr>
          </a:sp3d>
        </p:spPr>
        <p:txBody>
          <a:bodyPr wrap="square" rtlCol="0" anchor="ctr">
            <a:noAutofit/>
          </a:bodyPr>
          <a:lstStyle/>
          <a:p>
            <a:pPr defTabSz="914400"/>
            <a:endParaRPr lang="zh-CN" altLang="en-US" sz="900" kern="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90" name="文本框 189"/>
          <p:cNvSpPr txBox="1"/>
          <p:nvPr/>
        </p:nvSpPr>
        <p:spPr>
          <a:xfrm>
            <a:off x="7215328" y="3314118"/>
            <a:ext cx="577081" cy="19581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00" b="1" kern="0" dirty="0">
                <a:solidFill>
                  <a:prstClr val="white"/>
                </a:solidFill>
                <a:ea typeface="方正锐正黑简体" panose="02010600010101010101" pitchFamily="2" charset="-122"/>
              </a:rPr>
              <a:t>预置组件库</a:t>
            </a:r>
          </a:p>
        </p:txBody>
      </p:sp>
      <p:sp>
        <p:nvSpPr>
          <p:cNvPr id="191" name="矩形: 圆角 108"/>
          <p:cNvSpPr/>
          <p:nvPr/>
        </p:nvSpPr>
        <p:spPr>
          <a:xfrm>
            <a:off x="6497399" y="2551190"/>
            <a:ext cx="2056083" cy="641603"/>
          </a:xfrm>
          <a:prstGeom prst="roundRect">
            <a:avLst/>
          </a:prstGeom>
          <a:solidFill>
            <a:srgbClr val="1848F0"/>
          </a:solidFill>
          <a:ln w="3175" cap="flat">
            <a:solidFill>
              <a:schemeClr val="bg1"/>
            </a:solidFill>
            <a:prstDash val="solid"/>
            <a:miter/>
          </a:ln>
          <a:scene3d>
            <a:camera prst="perspectiveRight" fov="1200000">
              <a:rot lat="0" lon="0" rev="0"/>
            </a:camera>
            <a:lightRig rig="contrasting" dir="t">
              <a:rot lat="0" lon="0" rev="7800000"/>
            </a:lightRig>
          </a:scene3d>
          <a:sp3d extrusionH="101600" prstMaterial="matte">
            <a:extrusionClr>
              <a:srgbClr val="9AD6F4"/>
            </a:extrusionClr>
            <a:contourClr>
              <a:sysClr val="window" lastClr="FFFFFF"/>
            </a:contourClr>
          </a:sp3d>
        </p:spPr>
        <p:txBody>
          <a:bodyPr wrap="square" rtlCol="0" anchor="ctr">
            <a:noAutofit/>
          </a:bodyPr>
          <a:lstStyle/>
          <a:p>
            <a:pPr defTabSz="914400"/>
            <a:endParaRPr lang="zh-CN" altLang="en-US" sz="900" kern="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92" name="GPU调度"/>
          <p:cNvSpPr txBox="1"/>
          <p:nvPr/>
        </p:nvSpPr>
        <p:spPr>
          <a:xfrm>
            <a:off x="6523639" y="2520889"/>
            <a:ext cx="1975453" cy="299085"/>
          </a:xfrm>
          <a:prstGeom prst="rect">
            <a:avLst/>
          </a:prstGeom>
          <a:ln w="12700">
            <a:miter lim="400000"/>
          </a:ln>
        </p:spPr>
        <p:txBody>
          <a:bodyPr wrap="square" lIns="33020" rIns="33020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00" b="1" kern="0" dirty="0">
                <a:solidFill>
                  <a:prstClr val="white"/>
                </a:solidFill>
                <a:ea typeface="方正锐正黑简体" panose="02010600010101010101" pitchFamily="2" charset="-122"/>
              </a:rPr>
              <a:t>应用模版</a:t>
            </a:r>
          </a:p>
        </p:txBody>
      </p:sp>
      <p:sp>
        <p:nvSpPr>
          <p:cNvPr id="193" name="矩形: 圆角 108"/>
          <p:cNvSpPr/>
          <p:nvPr/>
        </p:nvSpPr>
        <p:spPr>
          <a:xfrm>
            <a:off x="1246695" y="2539491"/>
            <a:ext cx="2578614" cy="644233"/>
          </a:xfrm>
          <a:prstGeom prst="roundRect">
            <a:avLst/>
          </a:prstGeom>
          <a:gradFill flip="none" rotWithShape="1">
            <a:gsLst>
              <a:gs pos="0">
                <a:srgbClr val="D8E8FF"/>
              </a:gs>
              <a:gs pos="100000">
                <a:sysClr val="window" lastClr="FFFFFF"/>
              </a:gs>
            </a:gsLst>
            <a:lin ang="5400000" scaled="1"/>
            <a:tileRect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248929" sx="102000" sy="102000" algn="ctr" rotWithShape="0">
              <a:srgbClr val="255DB9">
                <a:alpha val="10000"/>
              </a:srgbClr>
            </a:outerShdw>
          </a:effectLst>
        </p:spPr>
        <p:txBody>
          <a:bodyPr wrap="none" rtlCol="0" anchor="ctr"/>
          <a:lstStyle/>
          <a:p>
            <a:pPr algn="ctr" defTabSz="324485">
              <a:buClr>
                <a:srgbClr val="556DF3"/>
              </a:buClr>
              <a:buSzPct val="50000"/>
            </a:pPr>
            <a:endParaRPr lang="zh-CN" altLang="en-US" sz="1100" kern="0" dirty="0">
              <a:solidFill>
                <a:srgbClr val="4B4A49"/>
              </a:solidFill>
              <a:latin typeface="方正兰亭黑简体"/>
            </a:endParaRPr>
          </a:p>
        </p:txBody>
      </p:sp>
      <p:sp>
        <p:nvSpPr>
          <p:cNvPr id="194" name="GPU调度"/>
          <p:cNvSpPr txBox="1"/>
          <p:nvPr/>
        </p:nvSpPr>
        <p:spPr>
          <a:xfrm>
            <a:off x="1345526" y="2815434"/>
            <a:ext cx="1255218" cy="257175"/>
          </a:xfrm>
          <a:prstGeom prst="rect">
            <a:avLst/>
          </a:prstGeom>
          <a:ln w="12700">
            <a:miter lim="400000"/>
          </a:ln>
        </p:spPr>
        <p:txBody>
          <a:bodyPr wrap="square" lIns="33020" rIns="33020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defTabSz="596265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00" kern="0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R" panose="00020600040101010101" pitchFamily="18" charset="-122"/>
              </a:rPr>
              <a:t>可视化配置</a:t>
            </a:r>
          </a:p>
        </p:txBody>
      </p:sp>
      <p:sp>
        <p:nvSpPr>
          <p:cNvPr id="195" name="GPU调度"/>
          <p:cNvSpPr txBox="1"/>
          <p:nvPr/>
        </p:nvSpPr>
        <p:spPr>
          <a:xfrm>
            <a:off x="1702238" y="2497523"/>
            <a:ext cx="1667528" cy="299085"/>
          </a:xfrm>
          <a:prstGeom prst="rect">
            <a:avLst/>
          </a:prstGeom>
          <a:ln w="12700">
            <a:miter lim="400000"/>
          </a:ln>
        </p:spPr>
        <p:txBody>
          <a:bodyPr wrap="square" lIns="33020" rIns="33020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9278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应用搭建配置工具</a:t>
            </a: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srgbClr val="09278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GPU调度"/>
          <p:cNvSpPr txBox="1"/>
          <p:nvPr/>
        </p:nvSpPr>
        <p:spPr>
          <a:xfrm>
            <a:off x="2579712" y="2813608"/>
            <a:ext cx="1113778" cy="257488"/>
          </a:xfrm>
          <a:prstGeom prst="rect">
            <a:avLst/>
          </a:prstGeom>
          <a:ln w="12700">
            <a:miter lim="400000"/>
          </a:ln>
        </p:spPr>
        <p:txBody>
          <a:bodyPr wrap="square" lIns="33020" rIns="33020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defTabSz="596265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00" kern="0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R" panose="00020600040101010101" pitchFamily="18" charset="-122"/>
              </a:rPr>
              <a:t>Agent</a:t>
            </a:r>
            <a:r>
              <a:rPr lang="zh-CN" altLang="en-US" sz="900" kern="0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R" panose="00020600040101010101" pitchFamily="18" charset="-122"/>
              </a:rPr>
              <a:t>自主规划</a:t>
            </a:r>
          </a:p>
        </p:txBody>
      </p:sp>
      <p:sp>
        <p:nvSpPr>
          <p:cNvPr id="197" name="矩形: 圆角 108"/>
          <p:cNvSpPr/>
          <p:nvPr/>
        </p:nvSpPr>
        <p:spPr>
          <a:xfrm>
            <a:off x="3882269" y="2542121"/>
            <a:ext cx="2553153" cy="641603"/>
          </a:xfrm>
          <a:prstGeom prst="roundRect">
            <a:avLst/>
          </a:prstGeom>
          <a:gradFill flip="none" rotWithShape="1">
            <a:gsLst>
              <a:gs pos="0">
                <a:srgbClr val="D8E8FF"/>
              </a:gs>
              <a:gs pos="100000">
                <a:sysClr val="window" lastClr="FFFFFF"/>
              </a:gs>
            </a:gsLst>
            <a:lin ang="5400000" scaled="1"/>
            <a:tileRect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248929" sx="102000" sy="102000" algn="ctr" rotWithShape="0">
              <a:srgbClr val="255DB9">
                <a:alpha val="10000"/>
              </a:srgbClr>
            </a:outerShdw>
          </a:effectLst>
        </p:spPr>
        <p:txBody>
          <a:bodyPr wrap="none" rtlCol="0" anchor="ctr"/>
          <a:lstStyle/>
          <a:p>
            <a:pPr algn="ctr" defTabSz="324485">
              <a:buClr>
                <a:srgbClr val="556DF3"/>
              </a:buClr>
              <a:buSzPct val="50000"/>
            </a:pPr>
            <a:endParaRPr lang="zh-CN" altLang="en-US" sz="1100" kern="0" dirty="0">
              <a:solidFill>
                <a:srgbClr val="4B4A49"/>
              </a:solidFill>
              <a:latin typeface="方正兰亭黑简体"/>
            </a:endParaRPr>
          </a:p>
        </p:txBody>
      </p:sp>
      <p:sp>
        <p:nvSpPr>
          <p:cNvPr id="198" name="GPU调度"/>
          <p:cNvSpPr txBox="1"/>
          <p:nvPr/>
        </p:nvSpPr>
        <p:spPr>
          <a:xfrm>
            <a:off x="4259292" y="2525274"/>
            <a:ext cx="1795867" cy="290316"/>
          </a:xfrm>
          <a:prstGeom prst="rect">
            <a:avLst/>
          </a:prstGeom>
          <a:ln w="12700">
            <a:miter lim="400000"/>
          </a:ln>
        </p:spPr>
        <p:txBody>
          <a:bodyPr wrap="square" lIns="33020" rIns="33020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9278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工具集</a:t>
            </a: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srgbClr val="09278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9" name="GPU调度"/>
          <p:cNvSpPr txBox="1"/>
          <p:nvPr/>
        </p:nvSpPr>
        <p:spPr>
          <a:xfrm>
            <a:off x="5636919" y="2839853"/>
            <a:ext cx="66750" cy="257488"/>
          </a:xfrm>
          <a:prstGeom prst="rect">
            <a:avLst/>
          </a:prstGeom>
          <a:ln w="12700">
            <a:miter lim="400000"/>
          </a:ln>
        </p:spPr>
        <p:txBody>
          <a:bodyPr wrap="none" lIns="33020" rIns="33020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defTabSz="596265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9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R" panose="00020600040101010101" pitchFamily="18" charset="-122"/>
            </a:endParaRPr>
          </a:p>
        </p:txBody>
      </p:sp>
      <p:sp>
        <p:nvSpPr>
          <p:cNvPr id="200" name="矩形: 圆角 108"/>
          <p:cNvSpPr/>
          <p:nvPr/>
        </p:nvSpPr>
        <p:spPr>
          <a:xfrm>
            <a:off x="1241354" y="3294300"/>
            <a:ext cx="2583955" cy="650445"/>
          </a:xfrm>
          <a:prstGeom prst="roundRect">
            <a:avLst/>
          </a:prstGeom>
          <a:gradFill flip="none" rotWithShape="1">
            <a:gsLst>
              <a:gs pos="0">
                <a:srgbClr val="D8E8FF"/>
              </a:gs>
              <a:gs pos="100000">
                <a:sysClr val="window" lastClr="FFFFFF"/>
              </a:gs>
            </a:gsLst>
            <a:lin ang="5400000" scaled="1"/>
            <a:tileRect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248929" sx="102000" sy="102000" algn="ctr" rotWithShape="0">
              <a:srgbClr val="255DB9">
                <a:alpha val="10000"/>
              </a:srgbClr>
            </a:outerShdw>
          </a:effectLst>
        </p:spPr>
        <p:txBody>
          <a:bodyPr wrap="none" rtlCol="0" anchor="ctr"/>
          <a:lstStyle/>
          <a:p>
            <a:pPr algn="ctr" defTabSz="324485">
              <a:buClr>
                <a:srgbClr val="556DF3"/>
              </a:buClr>
              <a:buSzPct val="50000"/>
            </a:pPr>
            <a:endParaRPr lang="zh-CN" altLang="en-US" sz="1100" kern="0" dirty="0">
              <a:solidFill>
                <a:srgbClr val="4B4A49"/>
              </a:solidFill>
              <a:latin typeface="方正兰亭黑简体"/>
            </a:endParaRPr>
          </a:p>
        </p:txBody>
      </p:sp>
      <p:sp>
        <p:nvSpPr>
          <p:cNvPr id="201" name="矩形: 圆角 108"/>
          <p:cNvSpPr/>
          <p:nvPr/>
        </p:nvSpPr>
        <p:spPr>
          <a:xfrm>
            <a:off x="3879029" y="3294300"/>
            <a:ext cx="2556393" cy="650445"/>
          </a:xfrm>
          <a:prstGeom prst="roundRect">
            <a:avLst/>
          </a:prstGeom>
          <a:gradFill flip="none" rotWithShape="1">
            <a:gsLst>
              <a:gs pos="0">
                <a:srgbClr val="D8E8FF"/>
              </a:gs>
              <a:gs pos="100000">
                <a:sysClr val="window" lastClr="FFFFFF"/>
              </a:gs>
            </a:gsLst>
            <a:lin ang="5400000" scaled="1"/>
            <a:tileRect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248929" sx="102000" sy="102000" algn="ctr" rotWithShape="0">
              <a:srgbClr val="255DB9">
                <a:alpha val="10000"/>
              </a:srgbClr>
            </a:outerShdw>
          </a:effectLst>
        </p:spPr>
        <p:txBody>
          <a:bodyPr wrap="none" rtlCol="0" anchor="ctr"/>
          <a:lstStyle/>
          <a:p>
            <a:pPr algn="ctr" defTabSz="324485">
              <a:buClr>
                <a:srgbClr val="556DF3"/>
              </a:buClr>
              <a:buSzPct val="50000"/>
            </a:pPr>
            <a:endParaRPr lang="zh-CN" altLang="en-US" sz="1100" kern="0" dirty="0">
              <a:solidFill>
                <a:srgbClr val="4B4A49"/>
              </a:solidFill>
              <a:latin typeface="方正兰亭黑简体"/>
            </a:endParaRPr>
          </a:p>
        </p:txBody>
      </p:sp>
      <p:sp>
        <p:nvSpPr>
          <p:cNvPr id="202" name="GPU调度"/>
          <p:cNvSpPr txBox="1"/>
          <p:nvPr/>
        </p:nvSpPr>
        <p:spPr>
          <a:xfrm>
            <a:off x="1451106" y="3310009"/>
            <a:ext cx="1984644" cy="290316"/>
          </a:xfrm>
          <a:prstGeom prst="rect">
            <a:avLst/>
          </a:prstGeom>
          <a:ln w="12700">
            <a:miter lim="400000"/>
          </a:ln>
        </p:spPr>
        <p:txBody>
          <a:bodyPr wrap="square" lIns="33020" rIns="33020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defTabSz="914400">
              <a:lnSpc>
                <a:spcPct val="150000"/>
              </a:lnSpc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9278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大语言模型组件开发</a:t>
            </a: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srgbClr val="09278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3" name="GPU调度"/>
          <p:cNvSpPr txBox="1"/>
          <p:nvPr/>
        </p:nvSpPr>
        <p:spPr>
          <a:xfrm>
            <a:off x="4354299" y="3317123"/>
            <a:ext cx="1605852" cy="290316"/>
          </a:xfrm>
          <a:prstGeom prst="rect">
            <a:avLst/>
          </a:prstGeom>
          <a:ln w="12700">
            <a:miter lim="400000"/>
          </a:ln>
        </p:spPr>
        <p:txBody>
          <a:bodyPr wrap="square" lIns="33020" rIns="33020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09278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CV</a:t>
            </a: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9278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模型组件开发</a:t>
            </a: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srgbClr val="09278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3926734" y="3645726"/>
            <a:ext cx="554979" cy="296143"/>
          </a:xfrm>
          <a:prstGeom prst="rect">
            <a:avLst/>
          </a:prstGeom>
          <a:solidFill>
            <a:schemeClr val="bg1"/>
          </a:solidFill>
          <a:ln w="9525">
            <a:solidFill>
              <a:srgbClr val="0927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zh-CN" altLang="en-US" sz="900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900" dirty="0">
              <a:solidFill>
                <a:srgbClr val="0927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/>
            <a:r>
              <a:rPr lang="zh-CN" altLang="en-US" sz="900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en-US" altLang="zh-CN" sz="900" dirty="0">
              <a:solidFill>
                <a:srgbClr val="0927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" name="矩形 204"/>
          <p:cNvSpPr/>
          <p:nvPr/>
        </p:nvSpPr>
        <p:spPr>
          <a:xfrm>
            <a:off x="6582756" y="3546521"/>
            <a:ext cx="1854511" cy="29908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模型组件丨知识组件丨业务组件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6" name="矩形 205"/>
          <p:cNvSpPr/>
          <p:nvPr/>
        </p:nvSpPr>
        <p:spPr>
          <a:xfrm>
            <a:off x="6533349" y="2836678"/>
            <a:ext cx="421079" cy="182077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endParaRPr kumimoji="0" lang="zh-CN" altLang="en-US" sz="9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7" name="矩形 206"/>
          <p:cNvSpPr/>
          <p:nvPr/>
        </p:nvSpPr>
        <p:spPr>
          <a:xfrm>
            <a:off x="7047113" y="2834448"/>
            <a:ext cx="421079" cy="182077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kumimoji="0" lang="zh-CN" altLang="en-US" sz="9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8" name="矩形 207"/>
          <p:cNvSpPr/>
          <p:nvPr/>
        </p:nvSpPr>
        <p:spPr>
          <a:xfrm>
            <a:off x="7560878" y="2827756"/>
            <a:ext cx="421079" cy="182077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kumimoji="0" lang="zh-CN" altLang="en-US" sz="9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09" name="直接箭头连接符 17"/>
          <p:cNvCxnSpPr/>
          <p:nvPr/>
        </p:nvCxnSpPr>
        <p:spPr>
          <a:xfrm>
            <a:off x="6943247" y="2912471"/>
            <a:ext cx="115045" cy="0"/>
          </a:xfrm>
          <a:prstGeom prst="straightConnector1">
            <a:avLst/>
          </a:prstGeom>
          <a:ln w="952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箭头连接符 95"/>
          <p:cNvCxnSpPr/>
          <p:nvPr/>
        </p:nvCxnSpPr>
        <p:spPr>
          <a:xfrm>
            <a:off x="7457012" y="2912471"/>
            <a:ext cx="115045" cy="0"/>
          </a:xfrm>
          <a:prstGeom prst="straightConnector1">
            <a:avLst/>
          </a:prstGeom>
          <a:ln w="952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接箭头连接符 98"/>
          <p:cNvCxnSpPr/>
          <p:nvPr/>
        </p:nvCxnSpPr>
        <p:spPr>
          <a:xfrm>
            <a:off x="7970777" y="2912471"/>
            <a:ext cx="115045" cy="0"/>
          </a:xfrm>
          <a:prstGeom prst="straightConnector1">
            <a:avLst/>
          </a:prstGeom>
          <a:ln w="952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连接符: 肘形 25"/>
          <p:cNvCxnSpPr>
            <a:stCxn id="213" idx="2"/>
            <a:endCxn id="206" idx="2"/>
          </p:cNvCxnSpPr>
          <p:nvPr/>
        </p:nvCxnSpPr>
        <p:spPr>
          <a:xfrm rot="5400000">
            <a:off x="7510075" y="2243647"/>
            <a:ext cx="8922" cy="1541294"/>
          </a:xfrm>
          <a:prstGeom prst="bentConnector3">
            <a:avLst>
              <a:gd name="adj1" fmla="val 1343051"/>
            </a:avLst>
          </a:prstGeom>
          <a:ln w="952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矩形 212"/>
          <p:cNvSpPr/>
          <p:nvPr/>
        </p:nvSpPr>
        <p:spPr>
          <a:xfrm>
            <a:off x="8074643" y="2827756"/>
            <a:ext cx="421079" cy="182077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反馈</a:t>
            </a:r>
          </a:p>
        </p:txBody>
      </p:sp>
      <p:cxnSp>
        <p:nvCxnSpPr>
          <p:cNvPr id="214" name="直线箭头连接符 61"/>
          <p:cNvCxnSpPr>
            <a:stCxn id="204" idx="3"/>
          </p:cNvCxnSpPr>
          <p:nvPr/>
        </p:nvCxnSpPr>
        <p:spPr>
          <a:xfrm flipV="1">
            <a:off x="4481713" y="3793797"/>
            <a:ext cx="1331443" cy="1"/>
          </a:xfrm>
          <a:prstGeom prst="straightConnector1">
            <a:avLst/>
          </a:prstGeom>
          <a:ln>
            <a:solidFill>
              <a:srgbClr val="09278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矩形 214"/>
          <p:cNvSpPr/>
          <p:nvPr/>
        </p:nvSpPr>
        <p:spPr>
          <a:xfrm>
            <a:off x="4551820" y="3645726"/>
            <a:ext cx="554979" cy="296143"/>
          </a:xfrm>
          <a:prstGeom prst="rect">
            <a:avLst/>
          </a:prstGeom>
          <a:solidFill>
            <a:schemeClr val="bg1"/>
          </a:solidFill>
          <a:ln w="9525">
            <a:solidFill>
              <a:srgbClr val="0927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zh-CN" altLang="en-US" sz="900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sz="900" dirty="0">
              <a:solidFill>
                <a:srgbClr val="0927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/>
            <a:r>
              <a:rPr lang="zh-CN" altLang="en-US" sz="900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en-US" altLang="zh-CN" sz="900" dirty="0">
              <a:solidFill>
                <a:srgbClr val="0927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6" name="矩形 215"/>
          <p:cNvSpPr/>
          <p:nvPr/>
        </p:nvSpPr>
        <p:spPr>
          <a:xfrm>
            <a:off x="5188070" y="3645726"/>
            <a:ext cx="554979" cy="296143"/>
          </a:xfrm>
          <a:prstGeom prst="rect">
            <a:avLst/>
          </a:prstGeom>
          <a:solidFill>
            <a:schemeClr val="bg1"/>
          </a:solidFill>
          <a:ln w="9525">
            <a:solidFill>
              <a:srgbClr val="0927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zh-CN" altLang="en-US" sz="900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endParaRPr lang="en-US" altLang="zh-CN" sz="900" dirty="0">
              <a:solidFill>
                <a:srgbClr val="0927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/>
            <a:r>
              <a:rPr lang="zh-CN" altLang="en-US" sz="900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评估</a:t>
            </a:r>
            <a:endParaRPr lang="en-US" altLang="zh-CN" sz="900" dirty="0">
              <a:solidFill>
                <a:srgbClr val="0927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7" name="矩形 216"/>
          <p:cNvSpPr/>
          <p:nvPr/>
        </p:nvSpPr>
        <p:spPr>
          <a:xfrm>
            <a:off x="5813157" y="3645726"/>
            <a:ext cx="554979" cy="296143"/>
          </a:xfrm>
          <a:prstGeom prst="rect">
            <a:avLst/>
          </a:prstGeom>
          <a:solidFill>
            <a:schemeClr val="bg1"/>
          </a:solidFill>
          <a:ln w="9525">
            <a:solidFill>
              <a:srgbClr val="0927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zh-CN" altLang="en-US" sz="900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算子化</a:t>
            </a:r>
            <a:endParaRPr lang="en-US" altLang="zh-CN" sz="900" dirty="0">
              <a:solidFill>
                <a:srgbClr val="0927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8" name="直线箭头连接符 65"/>
          <p:cNvCxnSpPr/>
          <p:nvPr/>
        </p:nvCxnSpPr>
        <p:spPr>
          <a:xfrm>
            <a:off x="1793713" y="3784623"/>
            <a:ext cx="1385139" cy="0"/>
          </a:xfrm>
          <a:prstGeom prst="straightConnector1">
            <a:avLst/>
          </a:prstGeom>
          <a:ln>
            <a:solidFill>
              <a:srgbClr val="09278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9" name="矩形 218"/>
          <p:cNvSpPr/>
          <p:nvPr/>
        </p:nvSpPr>
        <p:spPr>
          <a:xfrm>
            <a:off x="2547271" y="3636552"/>
            <a:ext cx="554979" cy="296143"/>
          </a:xfrm>
          <a:prstGeom prst="rect">
            <a:avLst/>
          </a:prstGeom>
          <a:solidFill>
            <a:schemeClr val="bg1"/>
          </a:solidFill>
          <a:ln w="9525">
            <a:solidFill>
              <a:srgbClr val="0927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zh-CN" altLang="en-US" sz="900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</a:t>
            </a:r>
            <a:endParaRPr lang="en-US" altLang="zh-CN" sz="900" dirty="0">
              <a:solidFill>
                <a:srgbClr val="0927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/>
            <a:r>
              <a:rPr lang="zh-CN" altLang="en-US" sz="900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精调</a:t>
            </a:r>
            <a:endParaRPr lang="en-US" altLang="zh-CN" sz="900" dirty="0">
              <a:solidFill>
                <a:srgbClr val="0927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0" name="矩形 219"/>
          <p:cNvSpPr/>
          <p:nvPr/>
        </p:nvSpPr>
        <p:spPr>
          <a:xfrm>
            <a:off x="3169531" y="3639874"/>
            <a:ext cx="604124" cy="278616"/>
          </a:xfrm>
          <a:prstGeom prst="rect">
            <a:avLst/>
          </a:prstGeom>
          <a:solidFill>
            <a:schemeClr val="bg1"/>
          </a:solidFill>
          <a:ln w="9525">
            <a:solidFill>
              <a:srgbClr val="0927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zh-CN" altLang="en-US" sz="900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endParaRPr lang="en-US" altLang="zh-CN" sz="900" dirty="0">
              <a:solidFill>
                <a:srgbClr val="0927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/>
            <a:r>
              <a:rPr lang="zh-CN" altLang="en-US" sz="900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评测</a:t>
            </a:r>
            <a:endParaRPr lang="en-US" altLang="zh-CN" sz="900" dirty="0">
              <a:solidFill>
                <a:srgbClr val="0927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2" name="GPU调度"/>
          <p:cNvSpPr txBox="1"/>
          <p:nvPr/>
        </p:nvSpPr>
        <p:spPr>
          <a:xfrm>
            <a:off x="4549911" y="1776514"/>
            <a:ext cx="1189147" cy="284480"/>
          </a:xfrm>
          <a:prstGeom prst="rect">
            <a:avLst/>
          </a:prstGeom>
          <a:ln w="12700">
            <a:miter lim="400000"/>
          </a:ln>
        </p:spPr>
        <p:txBody>
          <a:bodyPr wrap="square" lIns="33020" rIns="33020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defTabSz="596265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50" b="1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对话助手</a:t>
            </a:r>
          </a:p>
        </p:txBody>
      </p:sp>
      <p:sp>
        <p:nvSpPr>
          <p:cNvPr id="223" name="GPU调度"/>
          <p:cNvSpPr txBox="1"/>
          <p:nvPr/>
        </p:nvSpPr>
        <p:spPr>
          <a:xfrm>
            <a:off x="7663104" y="1776514"/>
            <a:ext cx="888895" cy="269817"/>
          </a:xfrm>
          <a:prstGeom prst="rect">
            <a:avLst/>
          </a:prstGeom>
          <a:ln w="12700">
            <a:miter lim="400000"/>
          </a:ln>
        </p:spPr>
        <p:txBody>
          <a:bodyPr wrap="square" lIns="33020" rIns="33020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defTabSz="596265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50" b="1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应用广场</a:t>
            </a:r>
          </a:p>
        </p:txBody>
      </p:sp>
      <p:sp>
        <p:nvSpPr>
          <p:cNvPr id="224" name="GPU调度"/>
          <p:cNvSpPr txBox="1"/>
          <p:nvPr/>
        </p:nvSpPr>
        <p:spPr>
          <a:xfrm>
            <a:off x="1784243" y="1776514"/>
            <a:ext cx="888895" cy="269817"/>
          </a:xfrm>
          <a:prstGeom prst="rect">
            <a:avLst/>
          </a:prstGeom>
          <a:ln w="12700">
            <a:miter lim="400000"/>
          </a:ln>
        </p:spPr>
        <p:txBody>
          <a:bodyPr wrap="square" lIns="33020" rIns="33020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defTabSz="596265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50" b="1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领导驾驶舱</a:t>
            </a:r>
          </a:p>
        </p:txBody>
      </p:sp>
      <p:sp>
        <p:nvSpPr>
          <p:cNvPr id="225" name="矩形: 圆角 168"/>
          <p:cNvSpPr/>
          <p:nvPr/>
        </p:nvSpPr>
        <p:spPr>
          <a:xfrm>
            <a:off x="1241354" y="4087061"/>
            <a:ext cx="5194067" cy="481826"/>
          </a:xfrm>
          <a:prstGeom prst="roundRect">
            <a:avLst/>
          </a:prstGeom>
          <a:gradFill flip="none" rotWithShape="1">
            <a:gsLst>
              <a:gs pos="0">
                <a:srgbClr val="D8E8FF"/>
              </a:gs>
              <a:gs pos="100000">
                <a:sysClr val="window" lastClr="FFFFFF"/>
              </a:gs>
            </a:gsLst>
            <a:lin ang="5400000" scaled="1"/>
            <a:tileRect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248929" sx="102000" sy="102000" algn="ctr" rotWithShape="0">
              <a:srgbClr val="255DB9">
                <a:alpha val="10000"/>
              </a:srgbClr>
            </a:outerShdw>
          </a:effectLst>
        </p:spPr>
        <p:txBody>
          <a:bodyPr wrap="none" rtlCol="0" anchor="ctr"/>
          <a:lstStyle/>
          <a:p>
            <a:pPr algn="ctr" defTabSz="324485">
              <a:buClr>
                <a:srgbClr val="556DF3"/>
              </a:buClr>
              <a:buSzPct val="50000"/>
            </a:pPr>
            <a:endParaRPr lang="zh-CN" altLang="en-US" sz="1100" kern="0" dirty="0">
              <a:solidFill>
                <a:srgbClr val="4B4A49"/>
              </a:solidFill>
              <a:latin typeface="方正兰亭黑简体"/>
            </a:endParaRPr>
          </a:p>
        </p:txBody>
      </p:sp>
      <p:sp>
        <p:nvSpPr>
          <p:cNvPr id="226" name="矩形: 圆角 168"/>
          <p:cNvSpPr/>
          <p:nvPr/>
        </p:nvSpPr>
        <p:spPr>
          <a:xfrm>
            <a:off x="6533257" y="4087061"/>
            <a:ext cx="5113010" cy="481826"/>
          </a:xfrm>
          <a:prstGeom prst="roundRect">
            <a:avLst/>
          </a:prstGeom>
          <a:solidFill>
            <a:srgbClr val="1848F0"/>
          </a:solidFill>
          <a:ln w="3175" cap="flat">
            <a:solidFill>
              <a:schemeClr val="bg1"/>
            </a:solidFill>
            <a:prstDash val="solid"/>
            <a:miter/>
          </a:ln>
          <a:scene3d>
            <a:camera prst="perspectiveRight" fov="1200000">
              <a:rot lat="0" lon="0" rev="0"/>
            </a:camera>
            <a:lightRig rig="contrasting" dir="t">
              <a:rot lat="0" lon="0" rev="7800000"/>
            </a:lightRig>
          </a:scene3d>
          <a:sp3d extrusionH="101600" prstMaterial="matte">
            <a:extrusionClr>
              <a:srgbClr val="9AD6F4"/>
            </a:extrusionClr>
            <a:contourClr>
              <a:sysClr val="window" lastClr="FFFFFF"/>
            </a:contourClr>
          </a:sp3d>
        </p:spPr>
        <p:txBody>
          <a:bodyPr wrap="square" rtlCol="0" anchor="ctr">
            <a:noAutofit/>
          </a:bodyPr>
          <a:lstStyle/>
          <a:p>
            <a:pPr defTabSz="914400"/>
            <a:endParaRPr lang="zh-CN" altLang="en-US" sz="900" kern="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227" name="GPU调度"/>
          <p:cNvSpPr txBox="1"/>
          <p:nvPr/>
        </p:nvSpPr>
        <p:spPr>
          <a:xfrm>
            <a:off x="1338633" y="4200535"/>
            <a:ext cx="888895" cy="257488"/>
          </a:xfrm>
          <a:prstGeom prst="rect">
            <a:avLst/>
          </a:prstGeom>
          <a:ln w="12700">
            <a:miter lim="400000"/>
          </a:ln>
        </p:spPr>
        <p:txBody>
          <a:bodyPr wrap="square" lIns="33020" rIns="33020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defTabSz="596265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00" b="1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行业知识中枢</a:t>
            </a:r>
          </a:p>
        </p:txBody>
      </p:sp>
      <p:sp>
        <p:nvSpPr>
          <p:cNvPr id="228" name="GPU调度"/>
          <p:cNvSpPr txBox="1"/>
          <p:nvPr/>
        </p:nvSpPr>
        <p:spPr>
          <a:xfrm>
            <a:off x="6526179" y="4202603"/>
            <a:ext cx="888895" cy="257488"/>
          </a:xfrm>
          <a:prstGeom prst="rect">
            <a:avLst/>
          </a:prstGeom>
          <a:ln w="12700">
            <a:miter lim="400000"/>
          </a:ln>
        </p:spPr>
        <p:txBody>
          <a:bodyPr wrap="square" lIns="33020" rIns="33020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defTabSz="596265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预置知识库</a:t>
            </a:r>
          </a:p>
        </p:txBody>
      </p:sp>
      <p:sp>
        <p:nvSpPr>
          <p:cNvPr id="229" name="矩形 228"/>
          <p:cNvSpPr/>
          <p:nvPr/>
        </p:nvSpPr>
        <p:spPr>
          <a:xfrm>
            <a:off x="2150847" y="4205266"/>
            <a:ext cx="1256043" cy="27215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i="0" u="none" strike="noStrike" kern="1200" cap="none" spc="0" normalizeH="0" baseline="0" noProof="0" dirty="0">
                <a:ln>
                  <a:noFill/>
                </a:ln>
                <a:solidFill>
                  <a:srgbClr val="09278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知识体系生成</a:t>
            </a:r>
          </a:p>
        </p:txBody>
      </p:sp>
      <p:sp>
        <p:nvSpPr>
          <p:cNvPr id="230" name="矩形 229"/>
          <p:cNvSpPr/>
          <p:nvPr/>
        </p:nvSpPr>
        <p:spPr>
          <a:xfrm>
            <a:off x="3339393" y="4208501"/>
            <a:ext cx="1042495" cy="26568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00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知识树</a:t>
            </a:r>
            <a:r>
              <a:rPr lang="en-US" altLang="zh-CN" sz="900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900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知识标签</a:t>
            </a:r>
            <a:endParaRPr kumimoji="0" lang="zh-CN" altLang="en-US" sz="900" i="0" u="none" strike="noStrike" kern="1200" cap="none" spc="0" normalizeH="0" baseline="0" noProof="0" dirty="0">
              <a:ln>
                <a:noFill/>
              </a:ln>
              <a:solidFill>
                <a:srgbClr val="09278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1" name="矩形 230"/>
          <p:cNvSpPr/>
          <p:nvPr/>
        </p:nvSpPr>
        <p:spPr>
          <a:xfrm>
            <a:off x="4179281" y="4205266"/>
            <a:ext cx="1212445" cy="27215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i="0" u="none" strike="noStrike" kern="1200" cap="none" spc="0" normalizeH="0" baseline="0" noProof="0" dirty="0">
                <a:ln>
                  <a:noFill/>
                </a:ln>
                <a:solidFill>
                  <a:srgbClr val="09278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知识</a:t>
            </a:r>
            <a:r>
              <a:rPr lang="zh-CN" altLang="en-US" sz="900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关联更新</a:t>
            </a:r>
            <a:endParaRPr kumimoji="0" lang="zh-CN" altLang="en-US" sz="900" i="0" u="none" strike="noStrike" kern="1200" cap="none" spc="0" normalizeH="0" baseline="0" noProof="0" dirty="0">
              <a:ln>
                <a:noFill/>
              </a:ln>
              <a:solidFill>
                <a:srgbClr val="09278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2" name="矩形 231"/>
          <p:cNvSpPr/>
          <p:nvPr/>
        </p:nvSpPr>
        <p:spPr>
          <a:xfrm>
            <a:off x="7207812" y="4203308"/>
            <a:ext cx="4378489" cy="27215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JetLinks</a:t>
            </a:r>
            <a:r>
              <a:rPr kumimoji="0" lang="zh-CN" altLang="en-US" sz="9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开发文档库  丨  设备资源库  丨  安全生产库  丨   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kumimoji="0" lang="zh-CN" altLang="en-US" sz="9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库  丨  </a:t>
            </a:r>
            <a:r>
              <a:rPr kumimoji="0" lang="en-US" altLang="zh-CN" sz="9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</a:p>
        </p:txBody>
      </p:sp>
      <p:cxnSp>
        <p:nvCxnSpPr>
          <p:cNvPr id="233" name="直线连接符 111"/>
          <p:cNvCxnSpPr/>
          <p:nvPr/>
        </p:nvCxnSpPr>
        <p:spPr>
          <a:xfrm>
            <a:off x="4349221" y="4246190"/>
            <a:ext cx="0" cy="166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直线连接符 112"/>
          <p:cNvCxnSpPr/>
          <p:nvPr/>
        </p:nvCxnSpPr>
        <p:spPr>
          <a:xfrm>
            <a:off x="3343178" y="4246190"/>
            <a:ext cx="0" cy="166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" name="矩形: 圆角 168"/>
          <p:cNvSpPr/>
          <p:nvPr/>
        </p:nvSpPr>
        <p:spPr>
          <a:xfrm>
            <a:off x="6533258" y="5551434"/>
            <a:ext cx="5091090" cy="466875"/>
          </a:xfrm>
          <a:prstGeom prst="roundRect">
            <a:avLst/>
          </a:prstGeom>
          <a:solidFill>
            <a:srgbClr val="1848F0"/>
          </a:solidFill>
          <a:ln w="3175" cap="flat">
            <a:solidFill>
              <a:schemeClr val="bg1"/>
            </a:solidFill>
            <a:prstDash val="solid"/>
            <a:miter/>
          </a:ln>
          <a:scene3d>
            <a:camera prst="perspectiveRight" fov="1200000">
              <a:rot lat="0" lon="0" rev="0"/>
            </a:camera>
            <a:lightRig rig="contrasting" dir="t">
              <a:rot lat="0" lon="0" rev="7800000"/>
            </a:lightRig>
          </a:scene3d>
          <a:sp3d extrusionH="101600" prstMaterial="matte">
            <a:extrusionClr>
              <a:srgbClr val="9AD6F4"/>
            </a:extrusionClr>
            <a:contourClr>
              <a:sysClr val="window" lastClr="FFFFFF"/>
            </a:contourClr>
          </a:sp3d>
        </p:spPr>
        <p:txBody>
          <a:bodyPr wrap="square" rtlCol="0" anchor="ctr">
            <a:noAutofit/>
          </a:bodyPr>
          <a:lstStyle/>
          <a:p>
            <a:pPr defTabSz="914400"/>
            <a:endParaRPr lang="zh-CN" altLang="en-US" sz="900" kern="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236" name="矩形 235"/>
          <p:cNvSpPr/>
          <p:nvPr/>
        </p:nvSpPr>
        <p:spPr>
          <a:xfrm>
            <a:off x="6564302" y="5631497"/>
            <a:ext cx="704832" cy="275588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多源数据</a:t>
            </a: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7" name="矩形: 圆角 89"/>
          <p:cNvSpPr/>
          <p:nvPr/>
        </p:nvSpPr>
        <p:spPr>
          <a:xfrm>
            <a:off x="506537" y="5499029"/>
            <a:ext cx="554824" cy="527133"/>
          </a:xfrm>
          <a:prstGeom prst="roundRect">
            <a:avLst>
              <a:gd name="adj" fmla="val 15813"/>
            </a:avLst>
          </a:prstGeom>
          <a:gradFill>
            <a:gsLst>
              <a:gs pos="0">
                <a:srgbClr val="7CADF4"/>
              </a:gs>
              <a:gs pos="98643">
                <a:srgbClr val="2863D6"/>
              </a:gs>
              <a:gs pos="42000">
                <a:srgbClr val="4485E5"/>
              </a:gs>
            </a:gsLst>
            <a:lin ang="0" scaled="0"/>
          </a:gradFill>
          <a:ln w="25400" cap="flat" cmpd="sng" algn="ctr">
            <a:noFill/>
            <a:prstDash val="solid"/>
            <a:miter lim="800000"/>
          </a:ln>
          <a:effectLst>
            <a:innerShdw blurRad="114300">
              <a:sysClr val="window" lastClr="FFFFFF">
                <a:alpha val="40000"/>
              </a:sysClr>
            </a:innerShdw>
          </a:effectLst>
        </p:spPr>
        <p:txBody>
          <a:bodyPr rtlCol="0" anchor="ctr"/>
          <a:lstStyle/>
          <a:p>
            <a:pPr algn="ctr" defTabSz="635635" hangingPunct="0"/>
            <a:r>
              <a:rPr lang="zh-CN" altLang="en-US" sz="1050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srgbClr val="1E0C58">
                      <a:alpha val="50000"/>
                    </a:srgbClr>
                  </a:outerShdw>
                </a:effectLst>
                <a:latin typeface="方正兰亭中黑简体" panose="02000000000000000000"/>
                <a:ea typeface="方正兰亭中黑简体" panose="02000000000000000000"/>
              </a:rPr>
              <a:t>资源</a:t>
            </a:r>
            <a:endParaRPr lang="en-US" altLang="zh-CN" sz="1050" kern="0" dirty="0">
              <a:solidFill>
                <a:prstClr val="white"/>
              </a:solidFill>
              <a:effectLst>
                <a:outerShdw blurRad="50800" dist="38100" dir="2700000" algn="tl" rotWithShape="0">
                  <a:srgbClr val="1E0C58">
                    <a:alpha val="50000"/>
                  </a:srgbClr>
                </a:outerShdw>
              </a:effectLst>
              <a:latin typeface="方正兰亭中黑简体" panose="02000000000000000000"/>
              <a:ea typeface="方正兰亭中黑简体" panose="02000000000000000000"/>
            </a:endParaRPr>
          </a:p>
          <a:p>
            <a:pPr algn="ctr" defTabSz="635635" hangingPunct="0"/>
            <a:r>
              <a:rPr lang="zh-CN" altLang="en-US" sz="1050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srgbClr val="1E0C58">
                      <a:alpha val="50000"/>
                    </a:srgbClr>
                  </a:outerShdw>
                </a:effectLst>
                <a:latin typeface="方正兰亭中黑简体" panose="02000000000000000000"/>
                <a:ea typeface="方正兰亭中黑简体" panose="02000000000000000000"/>
              </a:rPr>
              <a:t>服务</a:t>
            </a:r>
          </a:p>
        </p:txBody>
      </p:sp>
      <p:sp>
        <p:nvSpPr>
          <p:cNvPr id="238" name="矩形: 圆角 89"/>
          <p:cNvSpPr/>
          <p:nvPr/>
        </p:nvSpPr>
        <p:spPr>
          <a:xfrm>
            <a:off x="509636" y="1702377"/>
            <a:ext cx="554824" cy="527133"/>
          </a:xfrm>
          <a:prstGeom prst="roundRect">
            <a:avLst>
              <a:gd name="adj" fmla="val 15813"/>
            </a:avLst>
          </a:prstGeom>
          <a:gradFill>
            <a:gsLst>
              <a:gs pos="0">
                <a:srgbClr val="7CADF4"/>
              </a:gs>
              <a:gs pos="98643">
                <a:srgbClr val="2863D6"/>
              </a:gs>
              <a:gs pos="42000">
                <a:srgbClr val="4485E5"/>
              </a:gs>
            </a:gsLst>
            <a:lin ang="0" scaled="0"/>
          </a:gradFill>
          <a:ln w="25400" cap="flat" cmpd="sng" algn="ctr">
            <a:noFill/>
            <a:prstDash val="solid"/>
            <a:miter lim="800000"/>
          </a:ln>
          <a:effectLst>
            <a:innerShdw blurRad="114300">
              <a:sysClr val="window" lastClr="FFFFFF">
                <a:alpha val="40000"/>
              </a:sysClr>
            </a:innerShdw>
          </a:effectLst>
        </p:spPr>
        <p:txBody>
          <a:bodyPr rtlCol="0" anchor="ctr"/>
          <a:lstStyle/>
          <a:p>
            <a:pPr algn="ctr" defTabSz="635635" hangingPunct="0"/>
            <a:r>
              <a:rPr lang="zh-CN" altLang="en-US" sz="1050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srgbClr val="1E0C58">
                      <a:alpha val="50000"/>
                    </a:srgbClr>
                  </a:outerShdw>
                </a:effectLst>
                <a:latin typeface="方正兰亭中黑简体" panose="02000000000000000000"/>
                <a:ea typeface="方正兰亭中黑简体" panose="02000000000000000000"/>
              </a:rPr>
              <a:t>业务</a:t>
            </a:r>
            <a:endParaRPr lang="en-US" altLang="zh-CN" sz="1050" kern="0" dirty="0">
              <a:solidFill>
                <a:prstClr val="white"/>
              </a:solidFill>
              <a:effectLst>
                <a:outerShdw blurRad="50800" dist="38100" dir="2700000" algn="tl" rotWithShape="0">
                  <a:srgbClr val="1E0C58">
                    <a:alpha val="50000"/>
                  </a:srgbClr>
                </a:outerShdw>
              </a:effectLst>
              <a:latin typeface="方正兰亭中黑简体" panose="02000000000000000000"/>
              <a:ea typeface="方正兰亭中黑简体" panose="02000000000000000000"/>
            </a:endParaRPr>
          </a:p>
          <a:p>
            <a:pPr algn="ctr" defTabSz="635635" hangingPunct="0"/>
            <a:r>
              <a:rPr lang="zh-CN" altLang="en-US" sz="1050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srgbClr val="1E0C58">
                      <a:alpha val="50000"/>
                    </a:srgbClr>
                  </a:outerShdw>
                </a:effectLst>
                <a:latin typeface="方正兰亭中黑简体" panose="02000000000000000000"/>
                <a:ea typeface="方正兰亭中黑简体" panose="02000000000000000000"/>
              </a:rPr>
              <a:t>中枢</a:t>
            </a:r>
          </a:p>
        </p:txBody>
      </p:sp>
      <p:sp>
        <p:nvSpPr>
          <p:cNvPr id="239" name="矩形: 圆角 89"/>
          <p:cNvSpPr/>
          <p:nvPr/>
        </p:nvSpPr>
        <p:spPr>
          <a:xfrm>
            <a:off x="506304" y="2964857"/>
            <a:ext cx="554824" cy="527133"/>
          </a:xfrm>
          <a:prstGeom prst="roundRect">
            <a:avLst>
              <a:gd name="adj" fmla="val 15813"/>
            </a:avLst>
          </a:prstGeom>
          <a:gradFill>
            <a:gsLst>
              <a:gs pos="0">
                <a:srgbClr val="7CADF4"/>
              </a:gs>
              <a:gs pos="98643">
                <a:srgbClr val="2863D6"/>
              </a:gs>
              <a:gs pos="42000">
                <a:srgbClr val="4485E5"/>
              </a:gs>
            </a:gsLst>
            <a:lin ang="0" scaled="0"/>
          </a:gradFill>
          <a:ln w="25400" cap="flat" cmpd="sng" algn="ctr">
            <a:noFill/>
            <a:prstDash val="solid"/>
            <a:miter lim="800000"/>
          </a:ln>
          <a:effectLst>
            <a:innerShdw blurRad="114300">
              <a:sysClr val="window" lastClr="FFFFFF">
                <a:alpha val="40000"/>
              </a:sysClr>
            </a:innerShdw>
          </a:effectLst>
        </p:spPr>
        <p:txBody>
          <a:bodyPr rtlCol="0" anchor="ctr"/>
          <a:lstStyle/>
          <a:p>
            <a:pPr algn="ctr" defTabSz="635635" hangingPunct="0"/>
            <a:r>
              <a:rPr lang="zh-CN" altLang="en-US" sz="1050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srgbClr val="1E0C58">
                      <a:alpha val="50000"/>
                    </a:srgbClr>
                  </a:outerShdw>
                </a:effectLst>
                <a:latin typeface="方正兰亭中黑简体" panose="02000000000000000000"/>
                <a:ea typeface="方正兰亭中黑简体" panose="02000000000000000000"/>
              </a:rPr>
              <a:t>应用</a:t>
            </a:r>
            <a:endParaRPr lang="en-US" altLang="zh-CN" sz="1050" kern="0" dirty="0">
              <a:solidFill>
                <a:prstClr val="white"/>
              </a:solidFill>
              <a:effectLst>
                <a:outerShdw blurRad="50800" dist="38100" dir="2700000" algn="tl" rotWithShape="0">
                  <a:srgbClr val="1E0C58">
                    <a:alpha val="50000"/>
                  </a:srgbClr>
                </a:outerShdw>
              </a:effectLst>
              <a:latin typeface="方正兰亭中黑简体" panose="02000000000000000000"/>
              <a:ea typeface="方正兰亭中黑简体" panose="02000000000000000000"/>
            </a:endParaRPr>
          </a:p>
          <a:p>
            <a:pPr algn="ctr" defTabSz="635635" hangingPunct="0"/>
            <a:r>
              <a:rPr lang="zh-CN" altLang="en-US" sz="1050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srgbClr val="1E0C58">
                      <a:alpha val="50000"/>
                    </a:srgbClr>
                  </a:outerShdw>
                </a:effectLst>
                <a:latin typeface="方正兰亭中黑简体" panose="02000000000000000000"/>
                <a:ea typeface="方正兰亭中黑简体" panose="02000000000000000000"/>
              </a:rPr>
              <a:t>开发</a:t>
            </a:r>
          </a:p>
        </p:txBody>
      </p:sp>
      <p:sp>
        <p:nvSpPr>
          <p:cNvPr id="240" name="矩形: 圆角 89"/>
          <p:cNvSpPr/>
          <p:nvPr/>
        </p:nvSpPr>
        <p:spPr>
          <a:xfrm>
            <a:off x="502970" y="4075730"/>
            <a:ext cx="554824" cy="527133"/>
          </a:xfrm>
          <a:prstGeom prst="roundRect">
            <a:avLst>
              <a:gd name="adj" fmla="val 15813"/>
            </a:avLst>
          </a:prstGeom>
          <a:gradFill>
            <a:gsLst>
              <a:gs pos="0">
                <a:srgbClr val="7CADF4"/>
              </a:gs>
              <a:gs pos="98643">
                <a:srgbClr val="2863D6"/>
              </a:gs>
              <a:gs pos="42000">
                <a:srgbClr val="4485E5"/>
              </a:gs>
            </a:gsLst>
            <a:lin ang="0" scaled="0"/>
          </a:gradFill>
          <a:ln w="25400" cap="flat" cmpd="sng" algn="ctr">
            <a:noFill/>
            <a:prstDash val="solid"/>
            <a:miter lim="800000"/>
          </a:ln>
          <a:effectLst>
            <a:innerShdw blurRad="114300">
              <a:sysClr val="window" lastClr="FFFFFF">
                <a:alpha val="40000"/>
              </a:sysClr>
            </a:innerShdw>
          </a:effectLst>
        </p:spPr>
        <p:txBody>
          <a:bodyPr rtlCol="0" anchor="ctr"/>
          <a:lstStyle/>
          <a:p>
            <a:pPr algn="ctr" defTabSz="635635" hangingPunct="0"/>
            <a:r>
              <a:rPr lang="zh-CN" altLang="en-US" sz="1050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srgbClr val="1E0C58">
                      <a:alpha val="50000"/>
                    </a:srgbClr>
                  </a:outerShdw>
                </a:effectLst>
                <a:latin typeface="方正兰亭中黑简体" panose="02000000000000000000"/>
                <a:ea typeface="方正兰亭中黑简体" panose="02000000000000000000"/>
              </a:rPr>
              <a:t>知识</a:t>
            </a:r>
            <a:endParaRPr lang="en-US" altLang="zh-CN" sz="1050" kern="0" dirty="0">
              <a:solidFill>
                <a:prstClr val="white"/>
              </a:solidFill>
              <a:effectLst>
                <a:outerShdw blurRad="50800" dist="38100" dir="2700000" algn="tl" rotWithShape="0">
                  <a:srgbClr val="1E0C58">
                    <a:alpha val="50000"/>
                  </a:srgbClr>
                </a:outerShdw>
              </a:effectLst>
              <a:latin typeface="方正兰亭中黑简体" panose="02000000000000000000"/>
              <a:ea typeface="方正兰亭中黑简体" panose="02000000000000000000"/>
            </a:endParaRPr>
          </a:p>
          <a:p>
            <a:pPr algn="ctr" defTabSz="635635" hangingPunct="0"/>
            <a:r>
              <a:rPr lang="zh-CN" altLang="en-US" sz="1050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srgbClr val="1E0C58">
                      <a:alpha val="50000"/>
                    </a:srgbClr>
                  </a:outerShdw>
                </a:effectLst>
                <a:latin typeface="方正兰亭中黑简体" panose="02000000000000000000"/>
                <a:ea typeface="方正兰亭中黑简体" panose="02000000000000000000"/>
              </a:rPr>
              <a:t>服务</a:t>
            </a:r>
          </a:p>
        </p:txBody>
      </p:sp>
      <p:sp>
        <p:nvSpPr>
          <p:cNvPr id="241" name="矩形: 圆角 89"/>
          <p:cNvSpPr/>
          <p:nvPr/>
        </p:nvSpPr>
        <p:spPr>
          <a:xfrm>
            <a:off x="506304" y="4791530"/>
            <a:ext cx="554824" cy="527133"/>
          </a:xfrm>
          <a:prstGeom prst="roundRect">
            <a:avLst>
              <a:gd name="adj" fmla="val 15813"/>
            </a:avLst>
          </a:prstGeom>
          <a:gradFill>
            <a:gsLst>
              <a:gs pos="0">
                <a:srgbClr val="7CADF4"/>
              </a:gs>
              <a:gs pos="98643">
                <a:srgbClr val="2863D6"/>
              </a:gs>
              <a:gs pos="42000">
                <a:srgbClr val="4485E5"/>
              </a:gs>
            </a:gsLst>
            <a:lin ang="0" scaled="0"/>
          </a:gradFill>
          <a:ln w="25400" cap="flat" cmpd="sng" algn="ctr">
            <a:noFill/>
            <a:prstDash val="solid"/>
            <a:miter lim="800000"/>
          </a:ln>
          <a:effectLst>
            <a:innerShdw blurRad="114300">
              <a:sysClr val="window" lastClr="FFFFFF">
                <a:alpha val="40000"/>
              </a:sysClr>
            </a:innerShdw>
          </a:effectLst>
        </p:spPr>
        <p:txBody>
          <a:bodyPr rtlCol="0" anchor="ctr"/>
          <a:lstStyle/>
          <a:p>
            <a:pPr algn="ctr" defTabSz="635635" hangingPunct="0"/>
            <a:r>
              <a:rPr lang="zh-CN" altLang="en-US" sz="1050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srgbClr val="1E0C58">
                      <a:alpha val="50000"/>
                    </a:srgbClr>
                  </a:outerShdw>
                </a:effectLst>
                <a:latin typeface="方正兰亭中黑简体" panose="02000000000000000000"/>
                <a:ea typeface="方正兰亭中黑简体" panose="02000000000000000000"/>
              </a:rPr>
              <a:t>模型</a:t>
            </a:r>
            <a:endParaRPr lang="en-US" altLang="zh-CN" sz="1050" kern="0" dirty="0">
              <a:solidFill>
                <a:prstClr val="white"/>
              </a:solidFill>
              <a:effectLst>
                <a:outerShdw blurRad="50800" dist="38100" dir="2700000" algn="tl" rotWithShape="0">
                  <a:srgbClr val="1E0C58">
                    <a:alpha val="50000"/>
                  </a:srgbClr>
                </a:outerShdw>
              </a:effectLst>
              <a:latin typeface="方正兰亭中黑简体" panose="02000000000000000000"/>
              <a:ea typeface="方正兰亭中黑简体" panose="02000000000000000000"/>
            </a:endParaRPr>
          </a:p>
          <a:p>
            <a:pPr algn="ctr" defTabSz="635635" hangingPunct="0"/>
            <a:r>
              <a:rPr lang="zh-CN" altLang="en-US" sz="1050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srgbClr val="1E0C58">
                      <a:alpha val="50000"/>
                    </a:srgbClr>
                  </a:outerShdw>
                </a:effectLst>
                <a:latin typeface="方正兰亭中黑简体" panose="02000000000000000000"/>
                <a:ea typeface="方正兰亭中黑简体" panose="02000000000000000000"/>
              </a:rPr>
              <a:t>服务</a:t>
            </a:r>
          </a:p>
        </p:txBody>
      </p:sp>
      <p:pic>
        <p:nvPicPr>
          <p:cNvPr id="242" name="picture 55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488738" y="2969769"/>
            <a:ext cx="971729" cy="137145"/>
          </a:xfrm>
          <a:prstGeom prst="rect">
            <a:avLst/>
          </a:prstGeom>
        </p:spPr>
      </p:pic>
      <p:pic>
        <p:nvPicPr>
          <p:cNvPr id="243" name="picture 55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609401" y="2968596"/>
            <a:ext cx="971729" cy="137145"/>
          </a:xfrm>
          <a:prstGeom prst="rect">
            <a:avLst/>
          </a:prstGeom>
        </p:spPr>
      </p:pic>
      <p:sp>
        <p:nvSpPr>
          <p:cNvPr id="244" name="GPU调度"/>
          <p:cNvSpPr txBox="1"/>
          <p:nvPr/>
        </p:nvSpPr>
        <p:spPr>
          <a:xfrm>
            <a:off x="9854604" y="1776514"/>
            <a:ext cx="1264467" cy="284480"/>
          </a:xfrm>
          <a:prstGeom prst="rect">
            <a:avLst/>
          </a:prstGeom>
          <a:ln w="12700">
            <a:miter lim="400000"/>
          </a:ln>
        </p:spPr>
        <p:txBody>
          <a:bodyPr wrap="square" lIns="33020" rIns="33020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defTabSz="596265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50" b="1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工具中心</a:t>
            </a:r>
          </a:p>
        </p:txBody>
      </p:sp>
      <p:sp>
        <p:nvSpPr>
          <p:cNvPr id="245" name="矩形 244"/>
          <p:cNvSpPr/>
          <p:nvPr/>
        </p:nvSpPr>
        <p:spPr>
          <a:xfrm>
            <a:off x="4656826" y="5690752"/>
            <a:ext cx="712800" cy="226957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中心设备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6" name="矩形 245"/>
          <p:cNvSpPr/>
          <p:nvPr/>
        </p:nvSpPr>
        <p:spPr>
          <a:xfrm>
            <a:off x="3741739" y="5690752"/>
            <a:ext cx="779249" cy="226957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中心集群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7" name="直线连接符 125"/>
          <p:cNvCxnSpPr/>
          <p:nvPr/>
        </p:nvCxnSpPr>
        <p:spPr>
          <a:xfrm>
            <a:off x="5223671" y="4246190"/>
            <a:ext cx="0" cy="166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8" name="矩形 247"/>
          <p:cNvSpPr/>
          <p:nvPr/>
        </p:nvSpPr>
        <p:spPr>
          <a:xfrm>
            <a:off x="5192535" y="4205266"/>
            <a:ext cx="1212445" cy="27215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i="0" u="none" strike="noStrike" kern="1200" cap="none" spc="0" normalizeH="0" baseline="0" noProof="0" dirty="0">
                <a:ln>
                  <a:noFill/>
                </a:ln>
                <a:solidFill>
                  <a:srgbClr val="09278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知识检索与评测</a:t>
            </a:r>
          </a:p>
        </p:txBody>
      </p:sp>
      <p:sp>
        <p:nvSpPr>
          <p:cNvPr id="249" name="矩形: 圆角 168"/>
          <p:cNvSpPr/>
          <p:nvPr/>
        </p:nvSpPr>
        <p:spPr>
          <a:xfrm>
            <a:off x="6534150" y="4765675"/>
            <a:ext cx="5112385" cy="592455"/>
          </a:xfrm>
          <a:prstGeom prst="roundRect">
            <a:avLst/>
          </a:prstGeom>
          <a:solidFill>
            <a:srgbClr val="1848F0"/>
          </a:solidFill>
          <a:ln w="3175" cap="flat">
            <a:solidFill>
              <a:schemeClr val="bg1"/>
            </a:solidFill>
            <a:prstDash val="solid"/>
            <a:miter/>
          </a:ln>
          <a:scene3d>
            <a:camera prst="perspectiveRight" fov="1200000">
              <a:rot lat="0" lon="0" rev="0"/>
            </a:camera>
            <a:lightRig rig="contrasting" dir="t">
              <a:rot lat="0" lon="0" rev="7800000"/>
            </a:lightRig>
          </a:scene3d>
          <a:sp3d extrusionH="101600" prstMaterial="matte">
            <a:extrusionClr>
              <a:srgbClr val="9AD6F4"/>
            </a:extrusionClr>
            <a:contourClr>
              <a:sysClr val="window" lastClr="FFFFFF"/>
            </a:contourClr>
          </a:sp3d>
        </p:spPr>
        <p:txBody>
          <a:bodyPr wrap="square" rtlCol="0" anchor="ctr">
            <a:noAutofit/>
          </a:bodyPr>
          <a:lstStyle/>
          <a:p>
            <a:pPr defTabSz="914400"/>
            <a:endParaRPr lang="zh-CN" altLang="en-US" sz="900" kern="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250" name="矩形: 圆角 168"/>
          <p:cNvSpPr/>
          <p:nvPr/>
        </p:nvSpPr>
        <p:spPr>
          <a:xfrm>
            <a:off x="1228905" y="4770135"/>
            <a:ext cx="5268494" cy="592419"/>
          </a:xfrm>
          <a:prstGeom prst="roundRect">
            <a:avLst/>
          </a:prstGeom>
          <a:solidFill>
            <a:srgbClr val="1848F0"/>
          </a:solidFill>
          <a:ln w="25400">
            <a:noFill/>
          </a:ln>
        </p:spPr>
        <p:txBody>
          <a:bodyPr wrap="square" lIns="128560" tIns="64280" rIns="128560" bIns="64280" rtlCol="0" anchor="ctr">
            <a:noAutofit/>
          </a:bodyPr>
          <a:lstStyle/>
          <a:p>
            <a:pPr lvl="0" algn="ctr" defTabSz="1217930">
              <a:buClrTx/>
              <a:buSzTx/>
              <a:buFontTx/>
            </a:pPr>
            <a:endParaRPr lang="zh-CN" altLang="zh-CN" sz="1200" dirty="0">
              <a:solidFill>
                <a:srgbClr val="FFFFFF"/>
              </a:solidFill>
              <a:latin typeface="+mn-ea"/>
              <a:sym typeface="+mn-ea"/>
            </a:endParaRPr>
          </a:p>
        </p:txBody>
      </p:sp>
      <p:sp>
        <p:nvSpPr>
          <p:cNvPr id="251" name="矩形 250"/>
          <p:cNvSpPr/>
          <p:nvPr/>
        </p:nvSpPr>
        <p:spPr>
          <a:xfrm>
            <a:off x="6974912" y="4917137"/>
            <a:ext cx="1260530" cy="290316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2" name="矩形 251"/>
          <p:cNvSpPr/>
          <p:nvPr/>
        </p:nvSpPr>
        <p:spPr>
          <a:xfrm>
            <a:off x="3583360" y="4827892"/>
            <a:ext cx="1108944" cy="29908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多模态大模型</a:t>
            </a: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3" name="矩形 252"/>
          <p:cNvSpPr/>
          <p:nvPr/>
        </p:nvSpPr>
        <p:spPr>
          <a:xfrm>
            <a:off x="5248085" y="4827393"/>
            <a:ext cx="1108944" cy="30008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专家</a:t>
            </a: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大模型</a:t>
            </a: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4" name="矩形 253"/>
          <p:cNvSpPr/>
          <p:nvPr/>
        </p:nvSpPr>
        <p:spPr>
          <a:xfrm>
            <a:off x="6596690" y="4948798"/>
            <a:ext cx="811449" cy="30008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行业小</a:t>
            </a: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5" name="矩形 254"/>
          <p:cNvSpPr/>
          <p:nvPr/>
        </p:nvSpPr>
        <p:spPr>
          <a:xfrm>
            <a:off x="7318554" y="5005864"/>
            <a:ext cx="4296226" cy="22987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anchor="ctr">
            <a:spAutoFit/>
          </a:bodyPr>
          <a:lstStyle/>
          <a:p>
            <a:pPr algn="ctr" defTabSz="635635" hangingPunct="0"/>
            <a:r>
              <a:rPr lang="en-US" altLang="zh-CN" sz="900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1E0C58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30+</a:t>
            </a:r>
            <a:r>
              <a:rPr lang="zh-CN" altLang="en-US" sz="900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1E0C58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安全场景视频模型（目标检查、明烟明火、行为、停车检测、质量等）</a:t>
            </a:r>
          </a:p>
        </p:txBody>
      </p:sp>
      <p:sp>
        <p:nvSpPr>
          <p:cNvPr id="256" name="矩形 255"/>
          <p:cNvSpPr/>
          <p:nvPr/>
        </p:nvSpPr>
        <p:spPr>
          <a:xfrm>
            <a:off x="1205566" y="4866778"/>
            <a:ext cx="788678" cy="30008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00" b="1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大模型</a:t>
            </a: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7" name="矩形 256"/>
          <p:cNvSpPr/>
          <p:nvPr/>
        </p:nvSpPr>
        <p:spPr>
          <a:xfrm>
            <a:off x="2121045" y="4827892"/>
            <a:ext cx="1002441" cy="29908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大语言模型</a:t>
            </a: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9" name="直线箭头连接符 137"/>
          <p:cNvCxnSpPr/>
          <p:nvPr/>
        </p:nvCxnSpPr>
        <p:spPr>
          <a:xfrm flipH="1">
            <a:off x="11667325" y="4318878"/>
            <a:ext cx="408473" cy="0"/>
          </a:xfrm>
          <a:prstGeom prst="straightConnector1">
            <a:avLst/>
          </a:prstGeom>
          <a:ln w="76200">
            <a:solidFill>
              <a:srgbClr val="1848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肘形连接符 259"/>
          <p:cNvCxnSpPr/>
          <p:nvPr/>
        </p:nvCxnSpPr>
        <p:spPr>
          <a:xfrm flipH="1">
            <a:off x="11685360" y="3359031"/>
            <a:ext cx="60202" cy="1596204"/>
          </a:xfrm>
          <a:prstGeom prst="bentConnector3">
            <a:avLst>
              <a:gd name="adj1" fmla="val -574846"/>
            </a:avLst>
          </a:prstGeom>
          <a:ln w="76200">
            <a:solidFill>
              <a:srgbClr val="1848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" name="矩形 260"/>
          <p:cNvSpPr/>
          <p:nvPr/>
        </p:nvSpPr>
        <p:spPr>
          <a:xfrm>
            <a:off x="11528428" y="3386647"/>
            <a:ext cx="662798" cy="356646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sz="800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线上观测</a:t>
            </a:r>
            <a:endParaRPr lang="en-US" altLang="zh-CN" sz="800" dirty="0">
              <a:solidFill>
                <a:srgbClr val="0927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800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业务评测</a:t>
            </a:r>
            <a:endParaRPr lang="en-US" altLang="zh-CN" sz="800" dirty="0">
              <a:solidFill>
                <a:srgbClr val="0927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2" name="矩形 261"/>
          <p:cNvSpPr/>
          <p:nvPr/>
        </p:nvSpPr>
        <p:spPr>
          <a:xfrm>
            <a:off x="11556208" y="4415126"/>
            <a:ext cx="604783" cy="226957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sz="800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知识更新</a:t>
            </a:r>
            <a:endParaRPr lang="en-US" altLang="zh-CN" sz="800" dirty="0">
              <a:solidFill>
                <a:srgbClr val="0927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3" name="矩形 262"/>
          <p:cNvSpPr/>
          <p:nvPr/>
        </p:nvSpPr>
        <p:spPr>
          <a:xfrm>
            <a:off x="11586301" y="5086149"/>
            <a:ext cx="615203" cy="215444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sz="800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回流微调</a:t>
            </a:r>
            <a:endParaRPr lang="en-US" altLang="zh-CN" sz="800" dirty="0">
              <a:solidFill>
                <a:srgbClr val="0927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7" name="矩形 266"/>
          <p:cNvSpPr/>
          <p:nvPr>
            <p:custDataLst>
              <p:tags r:id="rId3"/>
            </p:custDataLst>
          </p:nvPr>
        </p:nvSpPr>
        <p:spPr>
          <a:xfrm>
            <a:off x="1542143" y="5103615"/>
            <a:ext cx="2119571" cy="292324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设备接入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设备专家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视频复判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| ...</a:t>
            </a:r>
          </a:p>
        </p:txBody>
      </p:sp>
      <p:sp>
        <p:nvSpPr>
          <p:cNvPr id="268" name="矩形 267"/>
          <p:cNvSpPr/>
          <p:nvPr>
            <p:custDataLst>
              <p:tags r:id="rId4"/>
            </p:custDataLst>
          </p:nvPr>
        </p:nvSpPr>
        <p:spPr>
          <a:xfrm>
            <a:off x="3383521" y="5133005"/>
            <a:ext cx="1703246" cy="22669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anchor="ctr">
            <a:spAutoFit/>
          </a:bodyPr>
          <a:lstStyle/>
          <a:p>
            <a:pPr algn="ctr" defTabSz="914400">
              <a:lnSpc>
                <a:spcPct val="110000"/>
              </a:lnSpc>
              <a:defRPr/>
            </a:pPr>
            <a:r>
              <a:rPr kumimoji="1" lang="zh-CN" altLang="en-US" sz="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图片理解 </a:t>
            </a:r>
            <a:r>
              <a:rPr kumimoji="1" lang="en-US" altLang="zh-CN" sz="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kumimoji="1" lang="zh-CN" altLang="en-US" sz="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视频判定</a:t>
            </a:r>
            <a:r>
              <a:rPr kumimoji="1" lang="en-US" altLang="zh-CN" sz="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</p:txBody>
      </p:sp>
      <p:grpSp>
        <p:nvGrpSpPr>
          <p:cNvPr id="270" name="组合 269"/>
          <p:cNvGrpSpPr/>
          <p:nvPr/>
        </p:nvGrpSpPr>
        <p:grpSpPr>
          <a:xfrm>
            <a:off x="7218639" y="5641802"/>
            <a:ext cx="4501757" cy="277000"/>
            <a:chOff x="11932812" y="5850439"/>
            <a:chExt cx="5291139" cy="262947"/>
          </a:xfrm>
        </p:grpSpPr>
        <p:sp>
          <p:nvSpPr>
            <p:cNvPr id="271" name="矩形 270"/>
            <p:cNvSpPr/>
            <p:nvPr/>
          </p:nvSpPr>
          <p:spPr>
            <a:xfrm>
              <a:off x="11932812" y="5850439"/>
              <a:ext cx="1300542" cy="26294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文档知识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2" name="矩形 271"/>
            <p:cNvSpPr/>
            <p:nvPr/>
          </p:nvSpPr>
          <p:spPr>
            <a:xfrm>
              <a:off x="14518504" y="5850439"/>
              <a:ext cx="1547625" cy="262946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声音、视觉等多模态数据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3" name="矩形 272"/>
            <p:cNvSpPr/>
            <p:nvPr/>
          </p:nvSpPr>
          <p:spPr>
            <a:xfrm>
              <a:off x="16066129" y="5850439"/>
              <a:ext cx="1157822" cy="262946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设备及业务系统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4" name="文本框 273"/>
            <p:cNvSpPr txBox="1"/>
            <p:nvPr/>
          </p:nvSpPr>
          <p:spPr>
            <a:xfrm>
              <a:off x="13186373" y="5896251"/>
              <a:ext cx="1059778" cy="2045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实时及离线数据</a:t>
              </a:r>
              <a:endParaRPr lang="zh-CN" altLang="en-US" sz="800" dirty="0"/>
            </a:p>
          </p:txBody>
        </p:sp>
      </p:grpSp>
      <p:sp>
        <p:nvSpPr>
          <p:cNvPr id="275" name="矩形 274"/>
          <p:cNvSpPr/>
          <p:nvPr/>
        </p:nvSpPr>
        <p:spPr>
          <a:xfrm>
            <a:off x="1922185" y="3636552"/>
            <a:ext cx="554979" cy="296143"/>
          </a:xfrm>
          <a:prstGeom prst="rect">
            <a:avLst/>
          </a:prstGeom>
          <a:solidFill>
            <a:schemeClr val="bg1"/>
          </a:solidFill>
          <a:ln w="9525">
            <a:solidFill>
              <a:srgbClr val="0927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zh-CN" altLang="en-US" sz="900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调优</a:t>
            </a:r>
            <a:endParaRPr lang="en-US" altLang="zh-CN" sz="900" dirty="0">
              <a:solidFill>
                <a:srgbClr val="0927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/>
            <a:r>
              <a:rPr lang="zh-CN" altLang="en-US" sz="900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900" dirty="0">
              <a:solidFill>
                <a:srgbClr val="0927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" name="矩形 275"/>
          <p:cNvSpPr/>
          <p:nvPr/>
        </p:nvSpPr>
        <p:spPr>
          <a:xfrm>
            <a:off x="1316038" y="3631751"/>
            <a:ext cx="554979" cy="296143"/>
          </a:xfrm>
          <a:prstGeom prst="rect">
            <a:avLst/>
          </a:prstGeom>
          <a:solidFill>
            <a:schemeClr val="bg1"/>
          </a:solidFill>
          <a:ln w="9525">
            <a:solidFill>
              <a:srgbClr val="0927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zh-CN" altLang="en-US" sz="900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endParaRPr lang="en-US" altLang="zh-CN" sz="900" dirty="0">
              <a:solidFill>
                <a:srgbClr val="0927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/>
            <a:r>
              <a:rPr lang="zh-CN" altLang="en-US" sz="900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模版</a:t>
            </a:r>
            <a:endParaRPr lang="en-US" altLang="zh-CN" sz="900" dirty="0">
              <a:solidFill>
                <a:srgbClr val="0927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7" name="组合 276"/>
          <p:cNvGrpSpPr/>
          <p:nvPr/>
        </p:nvGrpSpPr>
        <p:grpSpPr>
          <a:xfrm>
            <a:off x="3942967" y="2822812"/>
            <a:ext cx="1624431" cy="287724"/>
            <a:chOff x="7401309" y="3174464"/>
            <a:chExt cx="2805370" cy="273128"/>
          </a:xfrm>
        </p:grpSpPr>
        <p:sp>
          <p:nvSpPr>
            <p:cNvPr id="278" name="GPU调度"/>
            <p:cNvSpPr txBox="1"/>
            <p:nvPr/>
          </p:nvSpPr>
          <p:spPr>
            <a:xfrm>
              <a:off x="7415051" y="3174464"/>
              <a:ext cx="1339856" cy="2444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33020" rIns="33020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 marL="0" marR="0" lvl="0" indent="0" defTabSz="596265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900" kern="0" dirty="0">
                  <a:solidFill>
                    <a:srgbClr val="0927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R" panose="00020600040101010101" pitchFamily="18" charset="-122"/>
                </a:rPr>
                <a:t>会话记忆</a:t>
              </a:r>
            </a:p>
          </p:txBody>
        </p:sp>
        <p:sp>
          <p:nvSpPr>
            <p:cNvPr id="279" name="GPU调度"/>
            <p:cNvSpPr txBox="1"/>
            <p:nvPr/>
          </p:nvSpPr>
          <p:spPr>
            <a:xfrm>
              <a:off x="8874294" y="3179385"/>
              <a:ext cx="1318005" cy="24412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33020" rIns="33020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 marL="0" marR="0" lvl="0" indent="0" defTabSz="596265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900" kern="0" dirty="0">
                  <a:solidFill>
                    <a:srgbClr val="0927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R" panose="00020600040101010101" pitchFamily="18" charset="-122"/>
                </a:rPr>
                <a:t>会话安全</a:t>
              </a:r>
            </a:p>
          </p:txBody>
        </p:sp>
        <p:pic>
          <p:nvPicPr>
            <p:cNvPr id="280" name="picture 55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7401309" y="3312851"/>
              <a:ext cx="1346769" cy="130188"/>
            </a:xfrm>
            <a:prstGeom prst="rect">
              <a:avLst/>
            </a:prstGeom>
          </p:spPr>
        </p:pic>
        <p:pic>
          <p:nvPicPr>
            <p:cNvPr id="281" name="picture 55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8859910" y="3317404"/>
              <a:ext cx="1346769" cy="130188"/>
            </a:xfrm>
            <a:prstGeom prst="rect">
              <a:avLst/>
            </a:prstGeom>
          </p:spPr>
        </p:pic>
      </p:grpSp>
      <p:pic>
        <p:nvPicPr>
          <p:cNvPr id="282" name="picture 55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657108" y="2988186"/>
            <a:ext cx="779837" cy="137145"/>
          </a:xfrm>
          <a:prstGeom prst="rect">
            <a:avLst/>
          </a:prstGeom>
        </p:spPr>
      </p:pic>
      <p:sp>
        <p:nvSpPr>
          <p:cNvPr id="283" name="GPU调度"/>
          <p:cNvSpPr txBox="1"/>
          <p:nvPr/>
        </p:nvSpPr>
        <p:spPr>
          <a:xfrm>
            <a:off x="5685447" y="2833742"/>
            <a:ext cx="763182" cy="257488"/>
          </a:xfrm>
          <a:prstGeom prst="rect">
            <a:avLst/>
          </a:prstGeom>
          <a:ln w="12700">
            <a:miter lim="400000"/>
          </a:ln>
        </p:spPr>
        <p:txBody>
          <a:bodyPr wrap="square" lIns="33020" rIns="33020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defTabSz="596265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00" kern="0" dirty="0">
                <a:solidFill>
                  <a:srgbClr val="0927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R" panose="00020600040101010101" pitchFamily="18" charset="-122"/>
              </a:rPr>
              <a:t>业务计算器</a:t>
            </a:r>
          </a:p>
        </p:txBody>
      </p:sp>
      <p:sp>
        <p:nvSpPr>
          <p:cNvPr id="133" name="矩形 132"/>
          <p:cNvSpPr/>
          <p:nvPr>
            <p:custDataLst>
              <p:tags r:id="rId6"/>
            </p:custDataLst>
          </p:nvPr>
        </p:nvSpPr>
        <p:spPr>
          <a:xfrm>
            <a:off x="5021142" y="5143668"/>
            <a:ext cx="1562829" cy="22775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kumimoji="1" lang="zh-CN" altLang="en-US" sz="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智能调度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主动安全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运营决策</a:t>
            </a:r>
            <a:endParaRPr kumimoji="1" lang="en-US" altLang="zh-CN" sz="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" name="矩形: 圆角 168"/>
          <p:cNvSpPr/>
          <p:nvPr/>
        </p:nvSpPr>
        <p:spPr>
          <a:xfrm>
            <a:off x="32385" y="6440170"/>
            <a:ext cx="12123420" cy="26543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  <a:tileRect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248929" sx="102000" sy="102000" algn="ctr" rotWithShape="0">
              <a:srgbClr val="255DB9">
                <a:alpha val="10000"/>
              </a:srgbClr>
            </a:outerShdw>
          </a:effectLst>
        </p:spPr>
        <p:txBody>
          <a:bodyPr wrap="none" rtlCol="0" anchor="ctr"/>
          <a:lstStyle/>
          <a:p>
            <a:pPr algn="ctr" defTabSz="324485">
              <a:buClr>
                <a:srgbClr val="556DF3"/>
              </a:buClr>
              <a:buSzPct val="50000"/>
            </a:pPr>
            <a:r>
              <a:rPr lang="en-US" altLang="zh-CN" sz="1050" kern="0" dirty="0">
                <a:solidFill>
                  <a:srgbClr val="4B4A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050" kern="0" dirty="0">
                <a:solidFill>
                  <a:srgbClr val="4B4A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</a:t>
            </a:r>
            <a:r>
              <a:rPr lang="en-US" altLang="zh-CN" sz="1050" kern="0" dirty="0">
                <a:solidFill>
                  <a:srgbClr val="4B4A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·AI</a:t>
            </a:r>
            <a:r>
              <a:rPr lang="zh-CN" altLang="en-US" sz="1050" kern="0" dirty="0">
                <a:solidFill>
                  <a:srgbClr val="4B4A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训练推理资源</a:t>
            </a:r>
            <a:r>
              <a:rPr lang="en-US" altLang="zh-CN" sz="1050" kern="0" dirty="0">
                <a:solidFill>
                  <a:srgbClr val="4B4A4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1050" kern="0" dirty="0">
                <a:solidFill>
                  <a:srgbClr val="4B4A4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边缘侧算力</a:t>
            </a:r>
          </a:p>
        </p:txBody>
      </p:sp>
      <p:sp>
        <p:nvSpPr>
          <p:cNvPr id="2" name="圆角矩形 114"/>
          <p:cNvSpPr/>
          <p:nvPr/>
        </p:nvSpPr>
        <p:spPr>
          <a:xfrm>
            <a:off x="3879215" y="3281045"/>
            <a:ext cx="2553970" cy="696595"/>
          </a:xfrm>
          <a:prstGeom prst="roundRect">
            <a:avLst>
              <a:gd name="adj" fmla="val 0"/>
            </a:avLst>
          </a:prstGeom>
          <a:noFill/>
          <a:ln w="12700" cmpd="sng">
            <a:solidFill>
              <a:schemeClr val="accent1">
                <a:shade val="50000"/>
              </a:schemeClr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107950" rIns="0" bIns="0" numCol="1" spcCol="0" rtlCol="0" fromWordArt="0" anchor="t" anchorCtr="0" forceAA="0" compatLnSpc="1">
            <a:noAutofit/>
          </a:bodyPr>
          <a:lstStyle/>
          <a:p>
            <a:pPr lvl="0" algn="ctr" defTabSz="1217930" fontAlgn="base">
              <a:buClrTx/>
              <a:buSzTx/>
              <a:buFontTx/>
            </a:pPr>
            <a:endParaRPr lang="zh-CN" altLang="en-US" sz="1200" strike="noStrike" noProof="1">
              <a:solidFill>
                <a:srgbClr val="000000"/>
              </a:solidFill>
              <a:latin typeface="+mn-ea"/>
              <a:sym typeface="+mn-ea"/>
            </a:endParaRPr>
          </a:p>
        </p:txBody>
      </p:sp>
      <p:sp>
        <p:nvSpPr>
          <p:cNvPr id="79" name="矩形: 圆角 168"/>
          <p:cNvSpPr/>
          <p:nvPr/>
        </p:nvSpPr>
        <p:spPr>
          <a:xfrm>
            <a:off x="33655" y="6110605"/>
            <a:ext cx="12123420" cy="26543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  <a:tileRect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248929" sx="102000" sy="102000" algn="ctr" rotWithShape="0">
              <a:srgbClr val="255DB9">
                <a:alpha val="10000"/>
              </a:srgbClr>
            </a:outerShdw>
          </a:effectLst>
        </p:spPr>
        <p:txBody>
          <a:bodyPr wrap="none" rtlCol="0" anchor="ctr"/>
          <a:lstStyle/>
          <a:p>
            <a:pPr algn="ctr" defTabSz="324485">
              <a:buClr>
                <a:srgbClr val="556DF3"/>
              </a:buClr>
              <a:buSzPct val="50000"/>
            </a:pPr>
            <a:r>
              <a:rPr lang="en-US" sz="1050" kern="0" dirty="0">
                <a:solidFill>
                  <a:srgbClr val="4B4A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DeepSeek</a:t>
            </a:r>
            <a:r>
              <a:rPr lang="zh-CN" altLang="en-US" sz="1050" kern="0" dirty="0">
                <a:solidFill>
                  <a:srgbClr val="4B4A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50" kern="0" dirty="0">
                <a:solidFill>
                  <a:srgbClr val="4B4A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Qwen</a:t>
            </a:r>
            <a:r>
              <a:rPr lang="zh-CN" altLang="en-US" sz="1050" kern="0" dirty="0">
                <a:solidFill>
                  <a:srgbClr val="4B4A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50" kern="0" dirty="0">
                <a:solidFill>
                  <a:srgbClr val="4B4A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ChatGPT... ...</a:t>
            </a:r>
            <a:endParaRPr lang="zh-CN" altLang="en-US" sz="1050" kern="0" dirty="0">
              <a:solidFill>
                <a:srgbClr val="4B4A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D_E295946F44AA40D88E7F8101C6859E13" descr="temp_7034071145022466718_Event_2048_176440256058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3060" y="4079875"/>
            <a:ext cx="2614295" cy="1686560"/>
          </a:xfrm>
          <a:prstGeom prst="rect">
            <a:avLst/>
          </a:prstGeom>
        </p:spPr>
      </p:pic>
      <p:pic>
        <p:nvPicPr>
          <p:cNvPr id="59" name="ID_F2D510B26B2F4E05A290FBF2078F8A08" descr="temp_2300472097685723933_Event_129_17645467521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57030" y="1198880"/>
            <a:ext cx="2626360" cy="177927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735965" y="371475"/>
            <a:ext cx="9500870" cy="471805"/>
          </a:xfrm>
          <a:noFill/>
          <a:ln w="9525">
            <a:noFill/>
            <a:prstDash val="solid"/>
          </a:ln>
        </p:spPr>
        <p:txBody>
          <a:bodyPr lIns="95250" tIns="47625" rIns="95250" bIns="47625" anchor="t">
            <a:noAutofit/>
          </a:bodyPr>
          <a:lstStyle/>
          <a:p>
            <a:pPr marL="0" algn="l" rtl="0" eaLnBrk="0">
              <a:lnSpc>
                <a:spcPct val="83000"/>
              </a:lnSpc>
              <a:buClrTx/>
              <a:buSzTx/>
              <a:buNone/>
            </a:pPr>
            <a:r>
              <a:rPr lang="zh-CN" altLang="en-US" b="1" dirty="0">
                <a:latin typeface="+mj-ea"/>
                <a:ea typeface="+mj-ea"/>
                <a:sym typeface="+mn-ea"/>
              </a:rPr>
              <a:t>落地场景：高速行为识别</a:t>
            </a:r>
          </a:p>
        </p:txBody>
      </p:sp>
      <p:pic>
        <p:nvPicPr>
          <p:cNvPr id="9" name="ID_FF40F67D45F94B02AFB32CBF949B466C" descr="temp_15557628354911017009_Event_129_176410116770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7355" y="1202055"/>
            <a:ext cx="2625090" cy="1774825"/>
          </a:xfrm>
          <a:prstGeom prst="rect">
            <a:avLst/>
          </a:prstGeom>
        </p:spPr>
      </p:pic>
      <p:pic>
        <p:nvPicPr>
          <p:cNvPr id="32" name="ID_465BA0FA2FDD4729863CD51EC4B2D8CD" descr="temp_10129065908761993839_Event_2048_176420649965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39160" y="4066540"/>
            <a:ext cx="2638425" cy="1706245"/>
          </a:xfrm>
          <a:prstGeom prst="rect">
            <a:avLst/>
          </a:prstGeom>
        </p:spPr>
      </p:pic>
      <p:pic>
        <p:nvPicPr>
          <p:cNvPr id="39" name="ID_245B600142E248F6A368D5AF39A17485" descr="temp_11199329013342409708_Event_2048_176449307209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7355" y="4066540"/>
            <a:ext cx="2625725" cy="1693545"/>
          </a:xfrm>
          <a:prstGeom prst="rect">
            <a:avLst/>
          </a:prstGeom>
        </p:spPr>
      </p:pic>
      <p:pic>
        <p:nvPicPr>
          <p:cNvPr id="49" name="ID_EBB94B6B9BD44D2AAD2A0E872EDBBB18" descr="temp_14515168877906291805_Event_129_176455349448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16040" y="1202055"/>
            <a:ext cx="2642870" cy="1759585"/>
          </a:xfrm>
          <a:prstGeom prst="rect">
            <a:avLst/>
          </a:prstGeom>
        </p:spPr>
      </p:pic>
      <p:pic>
        <p:nvPicPr>
          <p:cNvPr id="55" name="ID_2BEF6C824E6C47429A3AA05803F584CE" descr="temp_14307153613419900693_Event_129_176352228005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39160" y="1202055"/>
            <a:ext cx="2623185" cy="1775460"/>
          </a:xfrm>
          <a:prstGeom prst="rect">
            <a:avLst/>
          </a:prstGeom>
        </p:spPr>
      </p:pic>
      <p:sp>
        <p:nvSpPr>
          <p:cNvPr id="11" name="矩形 83"/>
          <p:cNvSpPr/>
          <p:nvPr>
            <p:custDataLst>
              <p:tags r:id="rId1"/>
            </p:custDataLst>
          </p:nvPr>
        </p:nvSpPr>
        <p:spPr>
          <a:xfrm>
            <a:off x="427355" y="2640965"/>
            <a:ext cx="2625725" cy="336550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0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应急车道停车</a:t>
            </a:r>
          </a:p>
        </p:txBody>
      </p:sp>
      <p:sp>
        <p:nvSpPr>
          <p:cNvPr id="4" name="矩形 83"/>
          <p:cNvSpPr/>
          <p:nvPr>
            <p:custDataLst>
              <p:tags r:id="rId2"/>
            </p:custDataLst>
          </p:nvPr>
        </p:nvSpPr>
        <p:spPr>
          <a:xfrm>
            <a:off x="3434715" y="2641600"/>
            <a:ext cx="2625725" cy="336550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0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行车道违法停车</a:t>
            </a:r>
          </a:p>
        </p:txBody>
      </p:sp>
      <p:sp>
        <p:nvSpPr>
          <p:cNvPr id="5" name="矩形 83"/>
          <p:cNvSpPr/>
          <p:nvPr>
            <p:custDataLst>
              <p:tags r:id="rId3"/>
            </p:custDataLst>
          </p:nvPr>
        </p:nvSpPr>
        <p:spPr>
          <a:xfrm>
            <a:off x="6433820" y="2625090"/>
            <a:ext cx="2625725" cy="336550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0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行车道违法停车</a:t>
            </a:r>
          </a:p>
        </p:txBody>
      </p:sp>
      <p:sp>
        <p:nvSpPr>
          <p:cNvPr id="6" name="矩形 83"/>
          <p:cNvSpPr/>
          <p:nvPr>
            <p:custDataLst>
              <p:tags r:id="rId4"/>
            </p:custDataLst>
          </p:nvPr>
        </p:nvSpPr>
        <p:spPr>
          <a:xfrm>
            <a:off x="9257030" y="2640965"/>
            <a:ext cx="2625725" cy="336550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0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特种车辆识别</a:t>
            </a:r>
          </a:p>
        </p:txBody>
      </p:sp>
      <p:pic>
        <p:nvPicPr>
          <p:cNvPr id="38" name="ID_DC4500CB8227429A9E35BFDAC7C2CC81" descr="temp_10925561833254731661_Event_2048_17644025346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2705" y="4079875"/>
            <a:ext cx="2644140" cy="1705610"/>
          </a:xfrm>
          <a:prstGeom prst="rect">
            <a:avLst/>
          </a:prstGeom>
        </p:spPr>
      </p:pic>
      <p:sp>
        <p:nvSpPr>
          <p:cNvPr id="7" name="矩形 83"/>
          <p:cNvSpPr/>
          <p:nvPr>
            <p:custDataLst>
              <p:tags r:id="rId5"/>
            </p:custDataLst>
          </p:nvPr>
        </p:nvSpPr>
        <p:spPr>
          <a:xfrm>
            <a:off x="426720" y="5448935"/>
            <a:ext cx="2625725" cy="336550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0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行人闯入</a:t>
            </a:r>
          </a:p>
        </p:txBody>
      </p:sp>
      <p:sp>
        <p:nvSpPr>
          <p:cNvPr id="8" name="矩形 83"/>
          <p:cNvSpPr/>
          <p:nvPr>
            <p:custDataLst>
              <p:tags r:id="rId6"/>
            </p:custDataLst>
          </p:nvPr>
        </p:nvSpPr>
        <p:spPr>
          <a:xfrm>
            <a:off x="3439160" y="5423535"/>
            <a:ext cx="2625725" cy="336550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0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行人闯入</a:t>
            </a:r>
          </a:p>
        </p:txBody>
      </p:sp>
      <p:sp>
        <p:nvSpPr>
          <p:cNvPr id="10" name="矩形 83"/>
          <p:cNvSpPr/>
          <p:nvPr>
            <p:custDataLst>
              <p:tags r:id="rId7"/>
            </p:custDataLst>
          </p:nvPr>
        </p:nvSpPr>
        <p:spPr>
          <a:xfrm>
            <a:off x="6412865" y="5448935"/>
            <a:ext cx="2625725" cy="336550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0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行人闯入</a:t>
            </a:r>
          </a:p>
        </p:txBody>
      </p:sp>
      <p:sp>
        <p:nvSpPr>
          <p:cNvPr id="12" name="矩形 83"/>
          <p:cNvSpPr/>
          <p:nvPr>
            <p:custDataLst>
              <p:tags r:id="rId8"/>
            </p:custDataLst>
          </p:nvPr>
        </p:nvSpPr>
        <p:spPr>
          <a:xfrm>
            <a:off x="9243060" y="5448300"/>
            <a:ext cx="2625725" cy="336550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0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行人闯入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434715" y="5826760"/>
            <a:ext cx="26390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+mn-ea"/>
                <a:cs typeface="+mn-ea"/>
              </a:rPr>
              <a:t>该行人位于车辆旁的道路上，周围有其他车辆（包括一辆白色面包车和一辆黑色轿车），且未穿着明显的工作制服或标识。</a:t>
            </a:r>
          </a:p>
          <a:p>
            <a:r>
              <a:rPr lang="en-US" altLang="en-US" sz="1000">
                <a:latin typeface="+mn-ea"/>
                <a:cs typeface="+mn-ea"/>
              </a:rPr>
              <a:t>✅</a:t>
            </a:r>
            <a:r>
              <a:rPr lang="en-US" altLang="zh-CN" sz="1000">
                <a:latin typeface="+mn-ea"/>
                <a:cs typeface="+mn-ea"/>
              </a:rPr>
              <a:t> </a:t>
            </a:r>
            <a:r>
              <a:rPr lang="zh-CN" altLang="en-US" sz="1000">
                <a:latin typeface="+mn-ea"/>
                <a:cs typeface="+mn-ea"/>
                <a:sym typeface="+mn-ea"/>
              </a:rPr>
              <a:t>结论：</a:t>
            </a:r>
            <a:r>
              <a:rPr lang="zh-CN" altLang="en-US" sz="1000">
                <a:latin typeface="+mn-ea"/>
                <a:cs typeface="+mn-ea"/>
              </a:rPr>
              <a:t>是行人（非工作人员）。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27355" y="3008630"/>
            <a:ext cx="26390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+mn-ea"/>
                <a:cs typeface="+mn-ea"/>
              </a:rPr>
              <a:t>多辆车非正常停放，设置了三角警示牌，有人在现场处理。</a:t>
            </a:r>
          </a:p>
          <a:p>
            <a:r>
              <a:rPr lang="en-US" altLang="en-US" sz="1000">
                <a:latin typeface="+mn-ea"/>
                <a:cs typeface="+mn-ea"/>
                <a:sym typeface="+mn-ea"/>
              </a:rPr>
              <a:t>✅</a:t>
            </a:r>
            <a:r>
              <a:rPr lang="en-US" altLang="zh-CN" sz="1000">
                <a:latin typeface="+mn-ea"/>
                <a:cs typeface="+mn-ea"/>
                <a:sym typeface="+mn-ea"/>
              </a:rPr>
              <a:t> </a:t>
            </a:r>
            <a:r>
              <a:rPr lang="zh-CN" altLang="en-US" sz="1000">
                <a:latin typeface="+mn-ea"/>
                <a:cs typeface="+mn-ea"/>
                <a:sym typeface="+mn-ea"/>
              </a:rPr>
              <a:t>结论：</a:t>
            </a:r>
            <a:r>
              <a:rPr lang="en-US" altLang="zh-CN" sz="1000">
                <a:latin typeface="+mn-ea"/>
                <a:cs typeface="+mn-ea"/>
              </a:rPr>
              <a:t> </a:t>
            </a:r>
            <a:r>
              <a:rPr lang="zh-CN" altLang="en-US" sz="1000">
                <a:latin typeface="+mn-ea"/>
                <a:cs typeface="+mn-ea"/>
              </a:rPr>
              <a:t>因此，这极有可能是一起车辆故障导致的临时停车事件。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421380" y="3008630"/>
            <a:ext cx="26390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+mn-ea"/>
                <a:cs typeface="+mn-ea"/>
              </a:rPr>
              <a:t>三角警示牌的存在提示可能存在车辆故障或轻微事故，例如车辆抛锚，驾驶员已设置警示标志等待救援。</a:t>
            </a:r>
          </a:p>
          <a:p>
            <a:r>
              <a:rPr lang="en-US" altLang="en-US" sz="1000">
                <a:latin typeface="+mn-ea"/>
                <a:cs typeface="+mn-ea"/>
              </a:rPr>
              <a:t>✅</a:t>
            </a:r>
            <a:r>
              <a:rPr lang="en-US" altLang="zh-CN" sz="1000">
                <a:latin typeface="+mn-ea"/>
                <a:cs typeface="+mn-ea"/>
              </a:rPr>
              <a:t> </a:t>
            </a:r>
            <a:r>
              <a:rPr lang="zh-CN" altLang="en-US" sz="1000">
                <a:latin typeface="+mn-ea"/>
                <a:cs typeface="+mn-ea"/>
              </a:rPr>
              <a:t>结论：图中未见明显交通事故，但存在疑似车辆故障的情况（由三角警示牌和拖车共同提示），可能正在处理中，不构成违停。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402705" y="3008630"/>
            <a:ext cx="26390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+mn-ea"/>
                <a:cs typeface="+mn-ea"/>
              </a:rPr>
              <a:t>红色框内白色货车，处于拥堵路段的正常排队中，周围车辆均处于低速或停止状态</a:t>
            </a:r>
          </a:p>
          <a:p>
            <a:r>
              <a:rPr lang="zh-CN" altLang="en-US" sz="1000">
                <a:latin typeface="+mn-ea"/>
                <a:cs typeface="+mn-ea"/>
              </a:rPr>
              <a:t>未占用应急车道或禁停区域。</a:t>
            </a:r>
          </a:p>
          <a:p>
            <a:r>
              <a:rPr lang="en-US" altLang="en-US" sz="1000">
                <a:latin typeface="+mn-ea"/>
                <a:cs typeface="+mn-ea"/>
                <a:sym typeface="+mn-ea"/>
              </a:rPr>
              <a:t>✅</a:t>
            </a:r>
            <a:r>
              <a:rPr lang="en-US" altLang="zh-CN" sz="1000">
                <a:latin typeface="+mn-ea"/>
                <a:cs typeface="+mn-ea"/>
                <a:sym typeface="+mn-ea"/>
              </a:rPr>
              <a:t> </a:t>
            </a:r>
            <a:r>
              <a:rPr lang="zh-CN" altLang="en-US" sz="1000">
                <a:latin typeface="+mn-ea"/>
                <a:cs typeface="+mn-ea"/>
                <a:sym typeface="+mn-ea"/>
              </a:rPr>
              <a:t>结论：</a:t>
            </a:r>
            <a:r>
              <a:rPr lang="en-US" altLang="zh-CN" sz="1000">
                <a:latin typeface="+mn-ea"/>
                <a:cs typeface="+mn-ea"/>
              </a:rPr>
              <a:t> </a:t>
            </a:r>
            <a:r>
              <a:rPr lang="zh-CN" altLang="en-US" sz="1000">
                <a:latin typeface="+mn-ea"/>
                <a:cs typeface="+mn-ea"/>
              </a:rPr>
              <a:t>因此，</a:t>
            </a:r>
            <a:r>
              <a:rPr lang="zh-CN" altLang="en-US" sz="1000">
                <a:latin typeface="+mn-ea"/>
                <a:cs typeface="+mn-ea"/>
                <a:sym typeface="+mn-ea"/>
              </a:rPr>
              <a:t>不构成违法停车。</a:t>
            </a:r>
            <a:endParaRPr lang="zh-CN" altLang="en-US" sz="1000">
              <a:latin typeface="+mn-ea"/>
              <a:cs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243060" y="3007995"/>
            <a:ext cx="263906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+mn-ea"/>
                <a:cs typeface="+mn-ea"/>
              </a:rPr>
              <a:t>特殊车辆（如警车、救护车、消防车）在执行任务时享有优先通行权，即使停靠也属合法。</a:t>
            </a:r>
          </a:p>
          <a:p>
            <a:r>
              <a:rPr lang="en-US" altLang="en-US" sz="1000">
                <a:latin typeface="+mn-ea"/>
                <a:cs typeface="+mn-ea"/>
              </a:rPr>
              <a:t>✅</a:t>
            </a:r>
            <a:r>
              <a:rPr lang="en-US" altLang="zh-CN" sz="1000">
                <a:latin typeface="+mn-ea"/>
                <a:cs typeface="+mn-ea"/>
              </a:rPr>
              <a:t> </a:t>
            </a:r>
            <a:r>
              <a:rPr lang="zh-CN" altLang="en-US" sz="1000">
                <a:latin typeface="+mn-ea"/>
                <a:cs typeface="+mn-ea"/>
              </a:rPr>
              <a:t>结论，图中车辆（警车）不构成违停，可能当前为严重交通拥堵</a:t>
            </a:r>
            <a:r>
              <a:rPr lang="en-US" altLang="zh-CN" sz="1000">
                <a:latin typeface="+mn-ea"/>
                <a:cs typeface="+mn-ea"/>
              </a:rPr>
              <a:t> </a:t>
            </a:r>
            <a:r>
              <a:rPr lang="zh-CN" altLang="en-US" sz="1000">
                <a:latin typeface="+mn-ea"/>
                <a:cs typeface="+mn-ea"/>
              </a:rPr>
              <a:t>警车正在执行任务。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13385" y="5826760"/>
            <a:ext cx="26390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+mn-ea"/>
                <a:cs typeface="+mn-ea"/>
              </a:rPr>
              <a:t>行人正从车辆之间穿过，处于非人行道区域，存在安全隐患。</a:t>
            </a:r>
          </a:p>
          <a:p>
            <a:r>
              <a:rPr lang="en-US" altLang="en-US" sz="1000">
                <a:latin typeface="+mn-ea"/>
                <a:cs typeface="+mn-ea"/>
              </a:rPr>
              <a:t>✅</a:t>
            </a:r>
            <a:r>
              <a:rPr lang="en-US" altLang="zh-CN" sz="1000">
                <a:latin typeface="+mn-ea"/>
                <a:cs typeface="+mn-ea"/>
              </a:rPr>
              <a:t> </a:t>
            </a:r>
            <a:r>
              <a:rPr lang="zh-CN" altLang="en-US" sz="1000">
                <a:latin typeface="+mn-ea"/>
                <a:cs typeface="+mn-ea"/>
                <a:sym typeface="+mn-ea"/>
              </a:rPr>
              <a:t>结论：</a:t>
            </a:r>
            <a:r>
              <a:rPr lang="zh-CN" altLang="en-US" sz="1000">
                <a:latin typeface="+mn-ea"/>
                <a:cs typeface="+mn-ea"/>
              </a:rPr>
              <a:t>是行人（非工作人员）。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421120" y="5826760"/>
            <a:ext cx="262255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000">
                <a:latin typeface="+mn-ea"/>
                <a:cs typeface="+mn-ea"/>
              </a:rPr>
              <a:t>此人穿着明显的反光安全服，属于交通工作人员或道路作业人员，通常为维护、疏导交通的人员。因此，不属于普通行人。</a:t>
            </a:r>
          </a:p>
          <a:p>
            <a:pPr algn="l">
              <a:buClrTx/>
              <a:buSzTx/>
              <a:buFontTx/>
            </a:pPr>
            <a:r>
              <a:rPr lang="zh-CN" altLang="en-US" sz="1000">
                <a:latin typeface="+mn-ea"/>
                <a:cs typeface="+mn-ea"/>
                <a:sym typeface="+mn-ea"/>
              </a:rPr>
              <a:t>✅ </a:t>
            </a:r>
            <a:r>
              <a:rPr lang="zh-CN" altLang="en-US" sz="1000">
                <a:latin typeface="+mn-ea"/>
                <a:cs typeface="+mn-ea"/>
              </a:rPr>
              <a:t>结论：该画框中不存在行人（工作人员除外）。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229725" y="5826760"/>
            <a:ext cx="262255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000">
                <a:latin typeface="+mn-ea"/>
              </a:rPr>
              <a:t>该人员穿着醒目的荧光黄色反光背心，这是交通管理人员、道路施工人员或物流工作人员的典型装备，用于提高可见性与安全性。</a:t>
            </a:r>
          </a:p>
          <a:p>
            <a:pPr algn="l">
              <a:buClrTx/>
              <a:buSzTx/>
              <a:buFontTx/>
            </a:pPr>
            <a:r>
              <a:rPr lang="zh-CN" altLang="en-US" sz="1000">
                <a:latin typeface="+mn-ea"/>
                <a:sym typeface="+mn-ea"/>
              </a:rPr>
              <a:t>✅</a:t>
            </a:r>
            <a:r>
              <a:rPr lang="zh-CN" altLang="en-US" sz="1000">
                <a:latin typeface="+mn-ea"/>
              </a:rPr>
              <a:t>结论：该画框中不存在行人（工作人员除外）。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0"/>
            <a:ext cx="12191365" cy="6858000"/>
          </a:xfrm>
          <a:prstGeom prst="rect">
            <a:avLst/>
          </a:prstGeom>
          <a:solidFill>
            <a:srgbClr val="EAECEF">
              <a:alpha val="67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33365"/>
            <a:ext cx="4208930" cy="860611"/>
          </a:xfrm>
          <a:prstGeom prst="rect">
            <a:avLst/>
          </a:prstGeom>
          <a:solidFill>
            <a:srgbClr val="0050CA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" name="一个圆顶角并剪去另一个顶角的矩形 2"/>
          <p:cNvSpPr/>
          <p:nvPr/>
        </p:nvSpPr>
        <p:spPr>
          <a:xfrm flipV="1">
            <a:off x="794260" y="0"/>
            <a:ext cx="3683611" cy="5849471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05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35424" y="5526741"/>
            <a:ext cx="658906" cy="80682"/>
            <a:chOff x="1667436" y="7301753"/>
            <a:chExt cx="658906" cy="80682"/>
          </a:xfrm>
        </p:grpSpPr>
        <p:sp>
          <p:nvSpPr>
            <p:cNvPr id="6" name="椭圆 5"/>
            <p:cNvSpPr/>
            <p:nvPr/>
          </p:nvSpPr>
          <p:spPr>
            <a:xfrm>
              <a:off x="1667436" y="7301753"/>
              <a:ext cx="80682" cy="806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956548" y="7301753"/>
              <a:ext cx="80682" cy="806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2245660" y="7301753"/>
              <a:ext cx="80682" cy="806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18" name="半闭框 17"/>
          <p:cNvSpPr/>
          <p:nvPr/>
        </p:nvSpPr>
        <p:spPr>
          <a:xfrm rot="2700000">
            <a:off x="2727438" y="6132947"/>
            <a:ext cx="1450106" cy="1450106"/>
          </a:xfrm>
          <a:prstGeom prst="halfFrame">
            <a:avLst/>
          </a:prstGeom>
          <a:solidFill>
            <a:srgbClr val="005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1" name="斜纹 20"/>
          <p:cNvSpPr/>
          <p:nvPr/>
        </p:nvSpPr>
        <p:spPr>
          <a:xfrm>
            <a:off x="7810542" y="6764"/>
            <a:ext cx="1293118" cy="1293118"/>
          </a:xfrm>
          <a:prstGeom prst="diagStripe">
            <a:avLst/>
          </a:prstGeom>
          <a:solidFill>
            <a:srgbClr val="0050CA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3" name="半闭框 32"/>
          <p:cNvSpPr/>
          <p:nvPr/>
        </p:nvSpPr>
        <p:spPr>
          <a:xfrm rot="18900000">
            <a:off x="11615136" y="1947741"/>
            <a:ext cx="1153728" cy="1153728"/>
          </a:xfrm>
          <a:prstGeom prst="halfFrame">
            <a:avLst/>
          </a:prstGeom>
          <a:solidFill>
            <a:srgbClr val="005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160472" y="2324325"/>
            <a:ext cx="3071330" cy="66081"/>
            <a:chOff x="1324536" y="1252036"/>
            <a:chExt cx="2641905" cy="80682"/>
          </a:xfrm>
        </p:grpSpPr>
        <p:cxnSp>
          <p:nvCxnSpPr>
            <p:cNvPr id="36" name="直线连接符 35"/>
            <p:cNvCxnSpPr/>
            <p:nvPr/>
          </p:nvCxnSpPr>
          <p:spPr>
            <a:xfrm>
              <a:off x="1397647" y="1293118"/>
              <a:ext cx="248855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/>
          </p:nvSpPr>
          <p:spPr>
            <a:xfrm>
              <a:off x="3885759" y="1252036"/>
              <a:ext cx="80682" cy="806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324536" y="1252036"/>
              <a:ext cx="80682" cy="806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151048" y="3225093"/>
            <a:ext cx="3071330" cy="66081"/>
            <a:chOff x="1324536" y="1252036"/>
            <a:chExt cx="2641905" cy="80682"/>
          </a:xfrm>
        </p:grpSpPr>
        <p:cxnSp>
          <p:nvCxnSpPr>
            <p:cNvPr id="42" name="直线连接符 41"/>
            <p:cNvCxnSpPr/>
            <p:nvPr/>
          </p:nvCxnSpPr>
          <p:spPr>
            <a:xfrm>
              <a:off x="1397647" y="1293118"/>
              <a:ext cx="248855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/>
          </p:nvSpPr>
          <p:spPr>
            <a:xfrm>
              <a:off x="3885759" y="1252036"/>
              <a:ext cx="80682" cy="806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324536" y="1252036"/>
              <a:ext cx="80682" cy="806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1064740" y="2477305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重庆旱獭信息技术</a:t>
            </a:r>
            <a:r>
              <a:rPr kumimoji="1" lang="zh-CN" altLang="en-US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有限公司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1092722" y="2900615"/>
            <a:ext cx="31019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8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Chongqing </a:t>
            </a:r>
            <a:r>
              <a:rPr kumimoji="1" lang="en-US" altLang="zh-CN" sz="800" dirty="0" err="1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HanTa</a:t>
            </a:r>
            <a:r>
              <a:rPr kumimoji="1" lang="en-US" altLang="zh-CN" sz="8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 Information Technology Co., Ltd</a:t>
            </a:r>
            <a:endParaRPr kumimoji="1" lang="zh-CN" altLang="en-US" sz="800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358295" y="2673746"/>
            <a:ext cx="57063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6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感谢您的聆听</a:t>
            </a:r>
          </a:p>
        </p:txBody>
      </p:sp>
      <p:cxnSp>
        <p:nvCxnSpPr>
          <p:cNvPr id="54" name="直线连接符 53"/>
          <p:cNvCxnSpPr/>
          <p:nvPr/>
        </p:nvCxnSpPr>
        <p:spPr>
          <a:xfrm>
            <a:off x="5365384" y="3975025"/>
            <a:ext cx="575856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2327945" y="817927"/>
            <a:ext cx="728813" cy="728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94"/>
          <a:stretch>
            <a:fillRect/>
          </a:stretch>
        </p:blipFill>
        <p:spPr>
          <a:xfrm>
            <a:off x="2494268" y="1021975"/>
            <a:ext cx="420534" cy="382072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994" y="1654061"/>
            <a:ext cx="1190581" cy="2000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735965" y="371475"/>
            <a:ext cx="9500870" cy="471805"/>
          </a:xfrm>
          <a:noFill/>
          <a:ln w="9525">
            <a:noFill/>
            <a:prstDash val="solid"/>
          </a:ln>
        </p:spPr>
        <p:txBody>
          <a:bodyPr lIns="95250" tIns="47625" rIns="95250" bIns="47625" anchor="t">
            <a:noAutofit/>
          </a:bodyPr>
          <a:lstStyle/>
          <a:p>
            <a:pPr marL="0" indent="0" algn="l" rtl="0" eaLnBrk="0">
              <a:lnSpc>
                <a:spcPct val="83000"/>
              </a:lnSpc>
              <a:buClrTx/>
              <a:buSzTx/>
              <a:buNone/>
            </a:pPr>
            <a:r>
              <a:rPr lang="en-US" altLang="zh-CN" b="1" dirty="0">
                <a:latin typeface="+mj-ea"/>
                <a:ea typeface="+mj-ea"/>
                <a:cs typeface="+mj-ea"/>
                <a:sym typeface="+mn-ea"/>
              </a:rPr>
              <a:t>AI</a:t>
            </a:r>
            <a:r>
              <a:rPr lang="zh-CN" altLang="en-US" b="1" dirty="0">
                <a:latin typeface="+mj-ea"/>
                <a:ea typeface="+mj-ea"/>
                <a:cs typeface="+mj-ea"/>
                <a:sym typeface="+mn-ea"/>
              </a:rPr>
              <a:t>赋能传统视频系统：提升智能化水平 </a:t>
            </a:r>
          </a:p>
        </p:txBody>
      </p:sp>
      <p:sp>
        <p:nvSpPr>
          <p:cNvPr id="4" name="textbox 806"/>
          <p:cNvSpPr/>
          <p:nvPr/>
        </p:nvSpPr>
        <p:spPr>
          <a:xfrm>
            <a:off x="376555" y="1078865"/>
            <a:ext cx="6177915" cy="4718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4000"/>
              </a:lnSpc>
            </a:pPr>
            <a:r>
              <a:rPr sz="1600" kern="0" spc="80" dirty="0">
                <a:solidFill>
                  <a:schemeClr val="tx1"/>
                </a:solidFill>
                <a:latin typeface="+mn-ea"/>
                <a:cs typeface="+mn-ea"/>
              </a:rPr>
              <a:t>兼容已有摄像头</a:t>
            </a:r>
            <a:r>
              <a:rPr sz="1600" kern="0" spc="-300" dirty="0">
                <a:solidFill>
                  <a:schemeClr val="tx1"/>
                </a:solidFill>
                <a:latin typeface="+mn-ea"/>
                <a:cs typeface="+mn-ea"/>
              </a:rPr>
              <a:t> </a:t>
            </a:r>
            <a:r>
              <a:rPr sz="1600" kern="0" spc="80" dirty="0">
                <a:solidFill>
                  <a:schemeClr val="tx1"/>
                </a:solidFill>
                <a:latin typeface="+mn-ea"/>
                <a:cs typeface="+mn-ea"/>
              </a:rPr>
              <a:t>，</a:t>
            </a:r>
            <a:r>
              <a:rPr sz="1600" kern="0" spc="0" dirty="0">
                <a:solidFill>
                  <a:schemeClr val="tx1"/>
                </a:solidFill>
                <a:latin typeface="+mn-ea"/>
                <a:cs typeface="+mn-ea"/>
              </a:rPr>
              <a:t>AI</a:t>
            </a:r>
            <a:r>
              <a:rPr sz="1600" kern="0" spc="80" dirty="0">
                <a:solidFill>
                  <a:schemeClr val="tx1"/>
                </a:solidFill>
                <a:latin typeface="+mn-ea"/>
                <a:cs typeface="+mn-ea"/>
              </a:rPr>
              <a:t> 24小时高效运行</a:t>
            </a:r>
            <a:r>
              <a:rPr sz="1600" kern="0" spc="-290" dirty="0">
                <a:solidFill>
                  <a:schemeClr val="tx1"/>
                </a:solidFill>
                <a:latin typeface="+mn-ea"/>
                <a:cs typeface="+mn-ea"/>
              </a:rPr>
              <a:t> </a:t>
            </a:r>
            <a:r>
              <a:rPr sz="1600" kern="0" spc="80" dirty="0">
                <a:solidFill>
                  <a:schemeClr val="tx1"/>
                </a:solidFill>
                <a:latin typeface="+mn-ea"/>
                <a:cs typeface="+mn-ea"/>
              </a:rPr>
              <a:t>，有效形</a:t>
            </a:r>
            <a:r>
              <a:rPr sz="1600" kern="0" spc="70" dirty="0">
                <a:solidFill>
                  <a:schemeClr val="tx1"/>
                </a:solidFill>
                <a:latin typeface="+mn-ea"/>
                <a:cs typeface="+mn-ea"/>
              </a:rPr>
              <a:t>成作业闭环</a:t>
            </a:r>
          </a:p>
        </p:txBody>
      </p:sp>
      <p:sp>
        <p:nvSpPr>
          <p:cNvPr id="5" name="textbox 816"/>
          <p:cNvSpPr/>
          <p:nvPr/>
        </p:nvSpPr>
        <p:spPr>
          <a:xfrm>
            <a:off x="7281623" y="2314530"/>
            <a:ext cx="104775" cy="33127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+mn-ea"/>
              <a:cs typeface="Arial" panose="020B0604020202020204"/>
            </a:endParaRPr>
          </a:p>
          <a:p>
            <a:pPr marL="14605" algn="l" rtl="0" eaLnBrk="0">
              <a:lnSpc>
                <a:spcPts val="395"/>
              </a:lnSpc>
            </a:pPr>
            <a:r>
              <a:rPr sz="300" kern="0" spc="340" dirty="0">
                <a:solidFill>
                  <a:srgbClr val="0259AA">
                    <a:alpha val="100000"/>
                  </a:srgbClr>
                </a:solidFill>
                <a:latin typeface="+mn-ea"/>
                <a:cs typeface="PingFang SC" panose="020B0400000000000000" charset="-122"/>
              </a:rPr>
              <a:t>•</a:t>
            </a:r>
            <a:endParaRPr sz="300" dirty="0">
              <a:latin typeface="+mn-ea"/>
              <a:cs typeface="PingFang SC" panose="020B0400000000000000" charset="-122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+mn-ea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+mn-ea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+mn-ea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+mn-ea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+mn-ea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+mn-ea"/>
              <a:cs typeface="Arial" panose="020B0604020202020204"/>
            </a:endParaRPr>
          </a:p>
          <a:p>
            <a:pPr marL="14605" algn="l" rtl="0" eaLnBrk="0">
              <a:lnSpc>
                <a:spcPts val="395"/>
              </a:lnSpc>
              <a:spcBef>
                <a:spcPts val="90"/>
              </a:spcBef>
            </a:pPr>
            <a:r>
              <a:rPr sz="300" kern="0" spc="340" dirty="0">
                <a:solidFill>
                  <a:srgbClr val="0259AA">
                    <a:alpha val="100000"/>
                  </a:srgbClr>
                </a:solidFill>
                <a:latin typeface="+mn-ea"/>
                <a:cs typeface="PingFang SC" panose="020B0400000000000000" charset="-122"/>
              </a:rPr>
              <a:t>•</a:t>
            </a:r>
            <a:endParaRPr sz="300" dirty="0">
              <a:latin typeface="+mn-ea"/>
              <a:cs typeface="PingFang SC" panose="020B0400000000000000" charset="-122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+mn-ea"/>
              <a:cs typeface="Arial" panose="020B060402020202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+mn-ea"/>
              <a:cs typeface="Arial" panose="020B060402020202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+mn-ea"/>
              <a:cs typeface="Arial" panose="020B060402020202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+mn-ea"/>
              <a:cs typeface="Arial" panose="020B060402020202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+mn-ea"/>
              <a:cs typeface="Arial" panose="020B060402020202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+mn-ea"/>
              <a:cs typeface="Arial" panose="020B0604020202020204"/>
            </a:endParaRPr>
          </a:p>
          <a:p>
            <a:pPr marL="27940" algn="l" rtl="0" eaLnBrk="0">
              <a:lnSpc>
                <a:spcPts val="395"/>
              </a:lnSpc>
              <a:spcBef>
                <a:spcPts val="90"/>
              </a:spcBef>
            </a:pPr>
            <a:r>
              <a:rPr sz="300" kern="0" spc="340" dirty="0">
                <a:solidFill>
                  <a:srgbClr val="0259AA">
                    <a:alpha val="100000"/>
                  </a:srgbClr>
                </a:solidFill>
                <a:latin typeface="+mn-ea"/>
                <a:cs typeface="PingFang SC" panose="020B0400000000000000" charset="-122"/>
              </a:rPr>
              <a:t>•</a:t>
            </a:r>
            <a:endParaRPr sz="300" dirty="0">
              <a:latin typeface="+mn-ea"/>
              <a:cs typeface="PingFang SC" panose="020B0400000000000000" charset="-122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+mn-ea"/>
              <a:cs typeface="Arial" panose="020B0604020202020204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+mn-ea"/>
              <a:cs typeface="Arial" panose="020B0604020202020204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+mn-ea"/>
              <a:cs typeface="Arial" panose="020B0604020202020204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+mn-ea"/>
              <a:cs typeface="Arial" panose="020B0604020202020204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+mn-ea"/>
              <a:cs typeface="Arial" panose="020B0604020202020204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+mn-ea"/>
              <a:cs typeface="Arial" panose="020B0604020202020204"/>
            </a:endParaRPr>
          </a:p>
          <a:p>
            <a:pPr algn="l" rtl="0" eaLnBrk="0">
              <a:lnSpc>
                <a:spcPct val="77000"/>
              </a:lnSpc>
            </a:pPr>
            <a:endParaRPr sz="100" dirty="0">
              <a:latin typeface="+mn-ea"/>
              <a:cs typeface="Arial" panose="020B0604020202020204"/>
            </a:endParaRPr>
          </a:p>
          <a:p>
            <a:pPr marL="12700" algn="l" rtl="0" eaLnBrk="0">
              <a:lnSpc>
                <a:spcPts val="395"/>
              </a:lnSpc>
            </a:pPr>
            <a:r>
              <a:rPr sz="300" kern="0" spc="340" dirty="0">
                <a:solidFill>
                  <a:srgbClr val="0259AA">
                    <a:alpha val="100000"/>
                  </a:srgbClr>
                </a:solidFill>
                <a:latin typeface="+mn-ea"/>
                <a:cs typeface="PingFang SC" panose="020B0400000000000000" charset="-122"/>
              </a:rPr>
              <a:t>•</a:t>
            </a:r>
            <a:endParaRPr sz="300" dirty="0">
              <a:latin typeface="+mn-ea"/>
              <a:cs typeface="PingFang SC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40385" y="2051050"/>
            <a:ext cx="5621655" cy="4387850"/>
            <a:chOff x="893" y="3449"/>
            <a:chExt cx="8853" cy="6462"/>
          </a:xfrm>
        </p:grpSpPr>
        <p:sp>
          <p:nvSpPr>
            <p:cNvPr id="6" name="任意多边形 5"/>
            <p:cNvSpPr/>
            <p:nvPr/>
          </p:nvSpPr>
          <p:spPr>
            <a:xfrm>
              <a:off x="1078" y="3671"/>
              <a:ext cx="8669" cy="6241"/>
            </a:xfrm>
            <a:custGeom>
              <a:avLst/>
              <a:gdLst>
                <a:gd name="connsiteX0" fmla="*/ 0 w 8669"/>
                <a:gd name="connsiteY0" fmla="*/ 0 h 6241"/>
                <a:gd name="connsiteX1" fmla="*/ 8669 w 8669"/>
                <a:gd name="connsiteY1" fmla="*/ 0 h 6241"/>
                <a:gd name="connsiteX2" fmla="*/ 7172 w 8669"/>
                <a:gd name="connsiteY2" fmla="*/ 6238 h 6241"/>
                <a:gd name="connsiteX3" fmla="*/ 0 w 8669"/>
                <a:gd name="connsiteY3" fmla="*/ 6241 h 6241"/>
                <a:gd name="connsiteX4" fmla="*/ 0 w 8669"/>
                <a:gd name="connsiteY4" fmla="*/ 0 h 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9" h="6241">
                  <a:moveTo>
                    <a:pt x="0" y="0"/>
                  </a:moveTo>
                  <a:lnTo>
                    <a:pt x="8669" y="0"/>
                  </a:lnTo>
                  <a:lnTo>
                    <a:pt x="7172" y="6238"/>
                  </a:lnTo>
                  <a:lnTo>
                    <a:pt x="0" y="6241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tx2">
                      <a:lumMod val="40000"/>
                      <a:lumOff val="60000"/>
                    </a:schemeClr>
                  </a:gs>
                  <a:gs pos="100000">
                    <a:schemeClr val="tx2">
                      <a:lumMod val="40000"/>
                      <a:lumOff val="60000"/>
                      <a:alpha val="0"/>
                    </a:schemeClr>
                  </a:gs>
                </a:gsLst>
                <a:lin ang="10800000" scaled="1"/>
              </a:gra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893" y="3449"/>
              <a:ext cx="8669" cy="6241"/>
            </a:xfrm>
            <a:custGeom>
              <a:avLst/>
              <a:gdLst>
                <a:gd name="connsiteX0" fmla="*/ 0 w 8669"/>
                <a:gd name="connsiteY0" fmla="*/ 0 h 6241"/>
                <a:gd name="connsiteX1" fmla="*/ 8669 w 8669"/>
                <a:gd name="connsiteY1" fmla="*/ 0 h 6241"/>
                <a:gd name="connsiteX2" fmla="*/ 7172 w 8669"/>
                <a:gd name="connsiteY2" fmla="*/ 6238 h 6241"/>
                <a:gd name="connsiteX3" fmla="*/ 0 w 8669"/>
                <a:gd name="connsiteY3" fmla="*/ 6241 h 6241"/>
                <a:gd name="connsiteX4" fmla="*/ 0 w 8669"/>
                <a:gd name="connsiteY4" fmla="*/ 0 h 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9" h="6241">
                  <a:moveTo>
                    <a:pt x="0" y="0"/>
                  </a:moveTo>
                  <a:lnTo>
                    <a:pt x="8669" y="0"/>
                  </a:lnTo>
                  <a:lnTo>
                    <a:pt x="7172" y="6238"/>
                  </a:lnTo>
                  <a:lnTo>
                    <a:pt x="0" y="624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tx2">
                    <a:lumMod val="60000"/>
                    <a:lumOff val="40000"/>
                    <a:alpha val="0"/>
                  </a:schemeClr>
                </a:gs>
                <a:gs pos="100000">
                  <a:schemeClr val="tx2">
                    <a:lumMod val="60000"/>
                    <a:lumOff val="40000"/>
                    <a:alpha val="23000"/>
                  </a:schemeClr>
                </a:gs>
              </a:gsLst>
              <a:lin ang="0" scaled="0"/>
            </a:gradFill>
            <a:ln>
              <a:gradFill>
                <a:gsLst>
                  <a:gs pos="0">
                    <a:schemeClr val="tx2">
                      <a:lumMod val="40000"/>
                      <a:lumOff val="60000"/>
                    </a:schemeClr>
                  </a:gs>
                  <a:gs pos="100000">
                    <a:schemeClr val="tx2">
                      <a:lumMod val="40000"/>
                      <a:lumOff val="60000"/>
                      <a:alpha val="0"/>
                    </a:schemeClr>
                  </a:gs>
                </a:gsLst>
                <a:lin ang="10800000" scaled="1"/>
              </a:gra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 flipH="1" flipV="1">
            <a:off x="5591810" y="1871980"/>
            <a:ext cx="5454650" cy="4354830"/>
            <a:chOff x="8846" y="2963"/>
            <a:chExt cx="8868" cy="6440"/>
          </a:xfrm>
        </p:grpSpPr>
        <p:sp>
          <p:nvSpPr>
            <p:cNvPr id="10" name="任意多边形 9"/>
            <p:cNvSpPr/>
            <p:nvPr/>
          </p:nvSpPr>
          <p:spPr>
            <a:xfrm>
              <a:off x="9046" y="3163"/>
              <a:ext cx="8669" cy="6241"/>
            </a:xfrm>
            <a:custGeom>
              <a:avLst/>
              <a:gdLst>
                <a:gd name="connsiteX0" fmla="*/ 0 w 8669"/>
                <a:gd name="connsiteY0" fmla="*/ 0 h 6241"/>
                <a:gd name="connsiteX1" fmla="*/ 8669 w 8669"/>
                <a:gd name="connsiteY1" fmla="*/ 0 h 6241"/>
                <a:gd name="connsiteX2" fmla="*/ 7172 w 8669"/>
                <a:gd name="connsiteY2" fmla="*/ 6238 h 6241"/>
                <a:gd name="connsiteX3" fmla="*/ 0 w 8669"/>
                <a:gd name="connsiteY3" fmla="*/ 6241 h 6241"/>
                <a:gd name="connsiteX4" fmla="*/ 0 w 8669"/>
                <a:gd name="connsiteY4" fmla="*/ 0 h 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9" h="6241">
                  <a:moveTo>
                    <a:pt x="0" y="0"/>
                  </a:moveTo>
                  <a:lnTo>
                    <a:pt x="8669" y="0"/>
                  </a:lnTo>
                  <a:lnTo>
                    <a:pt x="7172" y="6238"/>
                  </a:lnTo>
                  <a:lnTo>
                    <a:pt x="0" y="624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50CA">
                    <a:alpha val="0"/>
                  </a:srgbClr>
                </a:gs>
                <a:gs pos="100000">
                  <a:srgbClr val="0050CA">
                    <a:alpha val="8000"/>
                  </a:srgbClr>
                </a:gs>
              </a:gsLst>
              <a:lin ang="0" scaled="0"/>
            </a:gradFill>
            <a:ln>
              <a:gradFill>
                <a:gsLst>
                  <a:gs pos="0">
                    <a:srgbClr val="0050CA">
                      <a:alpha val="32000"/>
                    </a:srgbClr>
                  </a:gs>
                  <a:gs pos="100000">
                    <a:srgbClr val="0050CA">
                      <a:alpha val="0"/>
                    </a:srgbClr>
                  </a:gs>
                </a:gsLst>
                <a:lin ang="10800000" scaled="1"/>
              </a:gra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8846" y="2963"/>
              <a:ext cx="8669" cy="6241"/>
            </a:xfrm>
            <a:custGeom>
              <a:avLst/>
              <a:gdLst>
                <a:gd name="connsiteX0" fmla="*/ 0 w 8669"/>
                <a:gd name="connsiteY0" fmla="*/ 0 h 6241"/>
                <a:gd name="connsiteX1" fmla="*/ 8669 w 8669"/>
                <a:gd name="connsiteY1" fmla="*/ 0 h 6241"/>
                <a:gd name="connsiteX2" fmla="*/ 7172 w 8669"/>
                <a:gd name="connsiteY2" fmla="*/ 6238 h 6241"/>
                <a:gd name="connsiteX3" fmla="*/ 0 w 8669"/>
                <a:gd name="connsiteY3" fmla="*/ 6241 h 6241"/>
                <a:gd name="connsiteX4" fmla="*/ 0 w 8669"/>
                <a:gd name="connsiteY4" fmla="*/ 0 h 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9" h="6241">
                  <a:moveTo>
                    <a:pt x="0" y="0"/>
                  </a:moveTo>
                  <a:lnTo>
                    <a:pt x="8669" y="0"/>
                  </a:lnTo>
                  <a:lnTo>
                    <a:pt x="7172" y="6238"/>
                  </a:lnTo>
                  <a:lnTo>
                    <a:pt x="0" y="624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50CA">
                    <a:alpha val="0"/>
                  </a:srgbClr>
                </a:gs>
                <a:gs pos="100000">
                  <a:srgbClr val="0050CA">
                    <a:alpha val="21000"/>
                  </a:srgbClr>
                </a:gs>
              </a:gsLst>
              <a:lin ang="0" scaled="0"/>
            </a:gradFill>
            <a:ln>
              <a:gradFill>
                <a:gsLst>
                  <a:gs pos="0">
                    <a:srgbClr val="0050CA">
                      <a:alpha val="100000"/>
                    </a:srgbClr>
                  </a:gs>
                  <a:gs pos="100000">
                    <a:srgbClr val="0050CA">
                      <a:alpha val="0"/>
                    </a:srgbClr>
                  </a:gs>
                </a:gsLst>
                <a:lin ang="10800000" scaled="1"/>
              </a:gra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12" name="平行四边形 11"/>
          <p:cNvSpPr/>
          <p:nvPr/>
        </p:nvSpPr>
        <p:spPr>
          <a:xfrm>
            <a:off x="2592070" y="1786255"/>
            <a:ext cx="2895600" cy="528320"/>
          </a:xfrm>
          <a:prstGeom prst="parallelogram">
            <a:avLst>
              <a:gd name="adj" fmla="val 24822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schemeClr val="tx2">
                    <a:lumMod val="75000"/>
                  </a:schemeClr>
                </a:solidFill>
                <a:latin typeface="+mn-ea"/>
              </a:rPr>
              <a:t>传统视频安监系统</a:t>
            </a:r>
          </a:p>
        </p:txBody>
      </p:sp>
      <p:sp>
        <p:nvSpPr>
          <p:cNvPr id="13" name="平行四边形 12"/>
          <p:cNvSpPr/>
          <p:nvPr/>
        </p:nvSpPr>
        <p:spPr>
          <a:xfrm>
            <a:off x="7206615" y="1622425"/>
            <a:ext cx="2921635" cy="528320"/>
          </a:xfrm>
          <a:prstGeom prst="parallelogram">
            <a:avLst>
              <a:gd name="adj" fmla="val 24822"/>
            </a:avLst>
          </a:prstGeom>
          <a:solidFill>
            <a:srgbClr val="0050C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latin typeface="+mn-ea"/>
              </a:rPr>
              <a:t>智能视频安监系统</a:t>
            </a:r>
          </a:p>
        </p:txBody>
      </p:sp>
      <p:sp>
        <p:nvSpPr>
          <p:cNvPr id="14" name="textbox 802"/>
          <p:cNvSpPr/>
          <p:nvPr/>
        </p:nvSpPr>
        <p:spPr>
          <a:xfrm>
            <a:off x="779145" y="5378450"/>
            <a:ext cx="4233545" cy="9194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r" rtl="0" eaLnBrk="0">
              <a:lnSpc>
                <a:spcPct val="150000"/>
              </a:lnSpc>
            </a:pPr>
            <a:r>
              <a:rPr sz="1300" b="1" kern="0" spc="5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数据处理难</a:t>
            </a:r>
            <a:endParaRPr sz="1200" b="1" kern="0" spc="50" dirty="0">
              <a:solidFill>
                <a:srgbClr val="3F3F3F">
                  <a:alpha val="100000"/>
                </a:srgbClr>
              </a:solidFill>
              <a:latin typeface="+mn-ea"/>
              <a:cs typeface="+mn-ea"/>
            </a:endParaRPr>
          </a:p>
          <a:p>
            <a:pPr algn="l" rtl="0" eaLnBrk="0">
              <a:lnSpc>
                <a:spcPct val="150000"/>
              </a:lnSpc>
            </a:pPr>
            <a:r>
              <a:rPr sz="1200" kern="0" spc="5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传统的视频安</a:t>
            </a:r>
            <a:r>
              <a:rPr sz="1200" kern="0" spc="4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监系统耗费大量</a:t>
            </a:r>
            <a:r>
              <a:rPr sz="1200" kern="0" spc="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存储空间保存无意义数据</a:t>
            </a:r>
            <a:r>
              <a:rPr sz="1200" kern="0" spc="-26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 </a:t>
            </a:r>
            <a:r>
              <a:rPr sz="1200" kern="0" spc="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，非结构化</a:t>
            </a:r>
            <a:r>
              <a:rPr sz="1200" kern="0" spc="-1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数据利</a:t>
            </a:r>
            <a:r>
              <a:rPr sz="1200" kern="0" spc="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用率低</a:t>
            </a:r>
            <a:r>
              <a:rPr sz="1200" kern="0" spc="-26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 </a:t>
            </a:r>
            <a:r>
              <a:rPr sz="1200" kern="0" spc="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，难以从中清洗核心信息为决</a:t>
            </a:r>
            <a:r>
              <a:rPr sz="1200" kern="0" spc="-1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策应用</a:t>
            </a:r>
            <a:r>
              <a:rPr sz="1200" kern="0" spc="-2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赋能</a:t>
            </a:r>
            <a:r>
              <a:rPr lang="zh-CN" sz="1200" kern="0" spc="-2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。</a:t>
            </a:r>
          </a:p>
        </p:txBody>
      </p:sp>
      <p:sp>
        <p:nvSpPr>
          <p:cNvPr id="15" name="textbox 802"/>
          <p:cNvSpPr/>
          <p:nvPr/>
        </p:nvSpPr>
        <p:spPr>
          <a:xfrm>
            <a:off x="819785" y="2419350"/>
            <a:ext cx="4894580" cy="8724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r" rtl="0" eaLnBrk="0">
              <a:lnSpc>
                <a:spcPct val="150000"/>
              </a:lnSpc>
            </a:pPr>
            <a:r>
              <a:rPr sz="1300" b="1" kern="0" spc="2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人工管理难</a:t>
            </a:r>
            <a:endParaRPr sz="1200" b="1" kern="0" spc="20" dirty="0">
              <a:solidFill>
                <a:srgbClr val="3F3F3F">
                  <a:alpha val="100000"/>
                </a:srgbClr>
              </a:solidFill>
              <a:latin typeface="+mn-ea"/>
              <a:cs typeface="+mn-ea"/>
            </a:endParaRPr>
          </a:p>
          <a:p>
            <a:pPr marL="295275" indent="-273050" algn="l" rtl="0" eaLnBrk="0">
              <a:lnSpc>
                <a:spcPct val="150000"/>
              </a:lnSpc>
            </a:pPr>
            <a:r>
              <a:rPr sz="1200" kern="0" spc="2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作业区域广</a:t>
            </a:r>
            <a:r>
              <a:rPr sz="1200" kern="0" spc="-19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 </a:t>
            </a:r>
            <a:r>
              <a:rPr sz="1200" kern="0" spc="2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，环境复杂</a:t>
            </a:r>
            <a:r>
              <a:rPr sz="1200" kern="0" spc="-19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 </a:t>
            </a:r>
            <a:r>
              <a:rPr sz="1200" kern="0" spc="2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，巡检</a:t>
            </a:r>
            <a:r>
              <a:rPr sz="1200" kern="0" spc="-1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时间长</a:t>
            </a:r>
            <a:r>
              <a:rPr sz="1200" kern="0" spc="-25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 </a:t>
            </a:r>
            <a:r>
              <a:rPr sz="1200" kern="0" spc="-1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，视频数据采集维度</a:t>
            </a:r>
            <a:r>
              <a:rPr sz="1200" kern="0" spc="-2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单一，人</a:t>
            </a:r>
            <a:r>
              <a:rPr lang="zh-CN" sz="1200" kern="0" spc="-2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工</a:t>
            </a:r>
            <a:r>
              <a:rPr sz="1200" kern="0" spc="-2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识别</a:t>
            </a:r>
            <a:r>
              <a:rPr sz="1200" kern="0" spc="-1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难度大</a:t>
            </a:r>
            <a:r>
              <a:rPr lang="zh-CN" altLang="en-US" sz="1200" kern="0" spc="-1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。</a:t>
            </a:r>
            <a:endParaRPr lang="zh-CN" sz="1200" kern="0" spc="-20" dirty="0">
              <a:solidFill>
                <a:srgbClr val="3F3F3F">
                  <a:alpha val="100000"/>
                </a:srgbClr>
              </a:solidFill>
              <a:latin typeface="+mn-ea"/>
              <a:cs typeface="+mn-ea"/>
            </a:endParaRPr>
          </a:p>
        </p:txBody>
      </p:sp>
      <p:sp>
        <p:nvSpPr>
          <p:cNvPr id="16" name="textbox 802"/>
          <p:cNvSpPr/>
          <p:nvPr/>
        </p:nvSpPr>
        <p:spPr>
          <a:xfrm>
            <a:off x="786130" y="3380740"/>
            <a:ext cx="4701540" cy="9023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marL="295275" indent="-273050" algn="r" rtl="0" eaLnBrk="0">
              <a:lnSpc>
                <a:spcPct val="150000"/>
              </a:lnSpc>
            </a:pPr>
            <a:r>
              <a:rPr sz="1300" b="1" kern="0" spc="4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无及时预警</a:t>
            </a:r>
            <a:endParaRPr sz="1200" b="1" kern="0" spc="40" dirty="0">
              <a:solidFill>
                <a:srgbClr val="3F3F3F">
                  <a:alpha val="100000"/>
                </a:srgbClr>
              </a:solidFill>
              <a:latin typeface="+mn-ea"/>
              <a:cs typeface="+mn-ea"/>
            </a:endParaRPr>
          </a:p>
          <a:p>
            <a:pPr algn="l" rtl="0" eaLnBrk="0">
              <a:lnSpc>
                <a:spcPct val="150000"/>
              </a:lnSpc>
            </a:pPr>
            <a:r>
              <a:rPr sz="1200" kern="0" spc="4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作业现场员工违规行为频发</a:t>
            </a:r>
            <a:r>
              <a:rPr sz="1200" kern="0" spc="-19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 </a:t>
            </a:r>
            <a:r>
              <a:rPr sz="1200" kern="0" spc="4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，</a:t>
            </a:r>
            <a:r>
              <a:rPr sz="1200" kern="0" spc="-3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依靠人工查看</a:t>
            </a:r>
            <a:r>
              <a:rPr sz="1200" kern="0" spc="-27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 </a:t>
            </a:r>
            <a:r>
              <a:rPr sz="1200" kern="0" spc="-3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，灵活度低</a:t>
            </a:r>
            <a:r>
              <a:rPr sz="1200" kern="0" spc="-26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 </a:t>
            </a:r>
            <a:r>
              <a:rPr sz="1200" kern="0" spc="-3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，问题反馈不及时</a:t>
            </a:r>
            <a:r>
              <a:rPr sz="1200" kern="0" spc="-4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，</a:t>
            </a:r>
            <a:r>
              <a:rPr sz="1200" kern="0" spc="-1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漏报概率高</a:t>
            </a:r>
            <a:r>
              <a:rPr lang="zh-CN" sz="1200" kern="0" spc="-1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。</a:t>
            </a:r>
            <a:endParaRPr lang="zh-CN" sz="1200" kern="0" spc="-20" dirty="0">
              <a:solidFill>
                <a:srgbClr val="3F3F3F">
                  <a:alpha val="100000"/>
                </a:srgbClr>
              </a:solidFill>
              <a:latin typeface="+mn-ea"/>
              <a:cs typeface="+mn-ea"/>
            </a:endParaRPr>
          </a:p>
        </p:txBody>
      </p:sp>
      <p:sp>
        <p:nvSpPr>
          <p:cNvPr id="17" name="textbox 802"/>
          <p:cNvSpPr/>
          <p:nvPr/>
        </p:nvSpPr>
        <p:spPr>
          <a:xfrm>
            <a:off x="785495" y="4371975"/>
            <a:ext cx="4439285" cy="8928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r" rtl="0" eaLnBrk="0">
              <a:lnSpc>
                <a:spcPct val="150000"/>
              </a:lnSpc>
            </a:pPr>
            <a:r>
              <a:rPr sz="1300" b="1" kern="0" spc="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事后取证难</a:t>
            </a:r>
            <a:endParaRPr sz="1200" b="1" kern="0" spc="0" dirty="0">
              <a:solidFill>
                <a:srgbClr val="3F3F3F">
                  <a:alpha val="100000"/>
                </a:srgbClr>
              </a:solidFill>
              <a:latin typeface="+mn-ea"/>
              <a:cs typeface="+mn-ea"/>
            </a:endParaRPr>
          </a:p>
          <a:p>
            <a:pPr algn="l" rtl="0" eaLnBrk="0">
              <a:lnSpc>
                <a:spcPct val="150000"/>
              </a:lnSpc>
            </a:pPr>
            <a:r>
              <a:rPr sz="1200" kern="0" spc="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事后回放视频需要手动调查</a:t>
            </a:r>
            <a:r>
              <a:rPr sz="1200" kern="0" spc="-21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 </a:t>
            </a:r>
            <a:r>
              <a:rPr sz="1200" kern="0" spc="-1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，发</a:t>
            </a:r>
            <a:r>
              <a:rPr sz="1200" kern="0" spc="-2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现异常情况</a:t>
            </a:r>
            <a:r>
              <a:rPr sz="1200" kern="0" spc="-27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 </a:t>
            </a:r>
            <a:r>
              <a:rPr sz="1200" kern="0" spc="-2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，跟踪维护不及时</a:t>
            </a:r>
            <a:r>
              <a:rPr sz="1200" kern="0" spc="-25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 </a:t>
            </a:r>
            <a:r>
              <a:rPr sz="1200" kern="0" spc="-3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，管理效率低</a:t>
            </a:r>
            <a:r>
              <a:rPr lang="zh-CN" sz="1200" kern="0" spc="-3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</a:rPr>
              <a:t>。</a:t>
            </a:r>
            <a:endParaRPr lang="zh-CN" sz="1200" kern="0" spc="-20" dirty="0">
              <a:solidFill>
                <a:srgbClr val="3F3F3F">
                  <a:alpha val="100000"/>
                </a:srgbClr>
              </a:solidFill>
              <a:latin typeface="+mn-ea"/>
              <a:cs typeface="+mn-ea"/>
            </a:endParaRPr>
          </a:p>
        </p:txBody>
      </p:sp>
      <p:sp>
        <p:nvSpPr>
          <p:cNvPr id="18" name="textbox 804"/>
          <p:cNvSpPr/>
          <p:nvPr/>
        </p:nvSpPr>
        <p:spPr>
          <a:xfrm>
            <a:off x="6437630" y="2193290"/>
            <a:ext cx="5254625" cy="37306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sz="1200" dirty="0">
              <a:latin typeface="+mn-ea"/>
              <a:cs typeface="+mn-ea"/>
            </a:endParaRPr>
          </a:p>
          <a:p>
            <a:pPr marL="12700" algn="l" rtl="0" ea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kern="0" spc="40" dirty="0">
                <a:solidFill>
                  <a:srgbClr val="0050CA"/>
                </a:solidFill>
                <a:latin typeface="+mn-ea"/>
                <a:cs typeface="+mn-ea"/>
              </a:rPr>
              <a:t>            </a:t>
            </a:r>
            <a:r>
              <a:rPr sz="1300" b="1" kern="0" spc="40" dirty="0">
                <a:solidFill>
                  <a:srgbClr val="0050CA"/>
                </a:solidFill>
                <a:latin typeface="+mn-ea"/>
                <a:cs typeface="+mn-ea"/>
              </a:rPr>
              <a:t>全天候监测</a:t>
            </a:r>
            <a:endParaRPr sz="1200" b="1" kern="0" spc="40" dirty="0">
              <a:solidFill>
                <a:srgbClr val="0050CA"/>
              </a:solidFill>
              <a:latin typeface="+mn-ea"/>
              <a:cs typeface="+mn-ea"/>
            </a:endParaRPr>
          </a:p>
          <a:p>
            <a:pPr marL="12700" algn="l" rtl="0" ea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kern="0" spc="40" dirty="0">
                <a:solidFill>
                  <a:schemeClr val="tx1"/>
                </a:solidFill>
                <a:latin typeface="+mn-ea"/>
                <a:cs typeface="+mn-ea"/>
              </a:rPr>
              <a:t>            </a:t>
            </a:r>
            <a:r>
              <a:rPr sz="1200" kern="0" spc="40" dirty="0">
                <a:solidFill>
                  <a:schemeClr val="tx1"/>
                </a:solidFill>
                <a:latin typeface="+mn-ea"/>
                <a:cs typeface="+mn-ea"/>
              </a:rPr>
              <a:t>兼容已有的前端摄像头和系统</a:t>
            </a:r>
            <a:r>
              <a:rPr sz="1200" kern="0" spc="-150" dirty="0">
                <a:solidFill>
                  <a:schemeClr val="tx1"/>
                </a:solidFill>
                <a:latin typeface="+mn-ea"/>
                <a:cs typeface="+mn-ea"/>
              </a:rPr>
              <a:t> </a:t>
            </a:r>
            <a:r>
              <a:rPr sz="1200" kern="0" spc="40" dirty="0">
                <a:solidFill>
                  <a:schemeClr val="tx1"/>
                </a:solidFill>
                <a:latin typeface="+mn-ea"/>
                <a:cs typeface="+mn-ea"/>
              </a:rPr>
              <a:t>，</a:t>
            </a:r>
            <a:r>
              <a:rPr sz="1200" kern="0" spc="0" dirty="0">
                <a:solidFill>
                  <a:schemeClr val="tx1"/>
                </a:solidFill>
                <a:latin typeface="+mn-ea"/>
                <a:cs typeface="+mn-ea"/>
              </a:rPr>
              <a:t> </a:t>
            </a:r>
            <a:r>
              <a:rPr sz="1200" kern="0" spc="-10" dirty="0">
                <a:solidFill>
                  <a:schemeClr val="tx1"/>
                </a:solidFill>
                <a:latin typeface="+mn-ea"/>
                <a:cs typeface="+mn-ea"/>
              </a:rPr>
              <a:t>对视频画面进行不间断分析判断</a:t>
            </a:r>
            <a:r>
              <a:rPr sz="1200" kern="0" spc="-240" dirty="0">
                <a:solidFill>
                  <a:schemeClr val="tx1"/>
                </a:solidFill>
                <a:latin typeface="+mn-ea"/>
                <a:cs typeface="+mn-ea"/>
              </a:rPr>
              <a:t> </a:t>
            </a:r>
            <a:r>
              <a:rPr sz="1200" kern="0" spc="-10" dirty="0">
                <a:solidFill>
                  <a:schemeClr val="tx1"/>
                </a:solidFill>
                <a:latin typeface="+mn-ea"/>
                <a:cs typeface="+mn-ea"/>
              </a:rPr>
              <a:t>，实现全天候自动化视频分析识别</a:t>
            </a:r>
            <a:endParaRPr sz="1200" dirty="0">
              <a:solidFill>
                <a:schemeClr val="tx1"/>
              </a:solidFill>
              <a:latin typeface="+mn-ea"/>
              <a:cs typeface="+mn-ea"/>
            </a:endParaRPr>
          </a:p>
          <a:p>
            <a:pPr algn="l" rtl="0" ea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sz="1200" dirty="0">
              <a:latin typeface="+mn-ea"/>
              <a:cs typeface="+mn-ea"/>
            </a:endParaRPr>
          </a:p>
          <a:p>
            <a:pPr marL="13335" indent="6350" algn="l" rtl="0" ea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kern="0" spc="-10" dirty="0">
                <a:solidFill>
                  <a:srgbClr val="0050CA"/>
                </a:solidFill>
                <a:latin typeface="+mn-ea"/>
                <a:cs typeface="+mn-ea"/>
              </a:rPr>
              <a:t>          </a:t>
            </a:r>
            <a:r>
              <a:rPr sz="1300" b="1" kern="0" spc="-10" dirty="0">
                <a:solidFill>
                  <a:srgbClr val="0050CA"/>
                </a:solidFill>
                <a:latin typeface="+mn-ea"/>
                <a:cs typeface="+mn-ea"/>
              </a:rPr>
              <a:t>响应及时</a:t>
            </a:r>
            <a:endParaRPr sz="1200" b="1" kern="0" spc="-10" dirty="0">
              <a:solidFill>
                <a:srgbClr val="0050CA"/>
              </a:solidFill>
              <a:latin typeface="+mn-ea"/>
              <a:cs typeface="+mn-ea"/>
            </a:endParaRPr>
          </a:p>
          <a:p>
            <a:pPr marL="13335" indent="6350" algn="l" rtl="0" ea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kern="0" spc="-10" dirty="0">
                <a:solidFill>
                  <a:schemeClr val="tx1"/>
                </a:solidFill>
                <a:latin typeface="+mn-ea"/>
                <a:cs typeface="+mn-ea"/>
              </a:rPr>
              <a:t>          </a:t>
            </a:r>
            <a:r>
              <a:rPr sz="1200" kern="0" spc="-10" dirty="0">
                <a:solidFill>
                  <a:schemeClr val="tx1"/>
                </a:solidFill>
                <a:latin typeface="+mn-ea"/>
                <a:cs typeface="+mn-ea"/>
              </a:rPr>
              <a:t>非结构化数据利用率高</a:t>
            </a:r>
            <a:r>
              <a:rPr sz="1200" kern="0" spc="-250" dirty="0">
                <a:solidFill>
                  <a:schemeClr val="tx1"/>
                </a:solidFill>
                <a:latin typeface="+mn-ea"/>
                <a:cs typeface="+mn-ea"/>
              </a:rPr>
              <a:t> </a:t>
            </a:r>
            <a:r>
              <a:rPr sz="1200" kern="0" spc="-10" dirty="0">
                <a:solidFill>
                  <a:schemeClr val="tx1"/>
                </a:solidFill>
                <a:latin typeface="+mn-ea"/>
                <a:cs typeface="+mn-ea"/>
              </a:rPr>
              <a:t>，能</a:t>
            </a:r>
            <a:r>
              <a:rPr sz="1200" kern="0" spc="-20" dirty="0">
                <a:solidFill>
                  <a:schemeClr val="tx1"/>
                </a:solidFill>
                <a:latin typeface="+mn-ea"/>
                <a:cs typeface="+mn-ea"/>
              </a:rPr>
              <a:t>快速处理海</a:t>
            </a:r>
            <a:r>
              <a:rPr sz="1200" kern="0" spc="0" dirty="0">
                <a:solidFill>
                  <a:schemeClr val="tx1"/>
                </a:solidFill>
                <a:latin typeface="+mn-ea"/>
                <a:cs typeface="+mn-ea"/>
              </a:rPr>
              <a:t>量前端数据</a:t>
            </a:r>
            <a:r>
              <a:rPr sz="1200" kern="0" spc="-200" dirty="0">
                <a:solidFill>
                  <a:schemeClr val="tx1"/>
                </a:solidFill>
                <a:latin typeface="+mn-ea"/>
                <a:cs typeface="+mn-ea"/>
              </a:rPr>
              <a:t> </a:t>
            </a:r>
            <a:r>
              <a:rPr sz="1200" kern="0" spc="0" dirty="0">
                <a:solidFill>
                  <a:schemeClr val="tx1"/>
                </a:solidFill>
                <a:latin typeface="+mn-ea"/>
                <a:cs typeface="+mn-ea"/>
              </a:rPr>
              <a:t>，及时做出事中判断和预警</a:t>
            </a:r>
            <a:r>
              <a:rPr sz="1200" kern="0" spc="-230" dirty="0">
                <a:solidFill>
                  <a:schemeClr val="tx1"/>
                </a:solidFill>
                <a:latin typeface="+mn-ea"/>
                <a:cs typeface="+mn-ea"/>
              </a:rPr>
              <a:t> </a:t>
            </a:r>
            <a:r>
              <a:rPr sz="1200" kern="0" spc="0" dirty="0">
                <a:solidFill>
                  <a:schemeClr val="tx1"/>
                </a:solidFill>
                <a:latin typeface="+mn-ea"/>
                <a:cs typeface="+mn-ea"/>
              </a:rPr>
              <a:t>，避免漏</a:t>
            </a:r>
            <a:r>
              <a:rPr sz="1200" kern="0" spc="-10" dirty="0">
                <a:solidFill>
                  <a:schemeClr val="tx1"/>
                </a:solidFill>
                <a:latin typeface="+mn-ea"/>
                <a:cs typeface="+mn-ea"/>
              </a:rPr>
              <a:t>报</a:t>
            </a:r>
            <a:endParaRPr sz="1200" dirty="0">
              <a:solidFill>
                <a:schemeClr val="tx1"/>
              </a:solidFill>
              <a:latin typeface="+mn-ea"/>
              <a:cs typeface="+mn-ea"/>
            </a:endParaRPr>
          </a:p>
          <a:p>
            <a:pPr algn="l" rtl="0" ea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sz="1200" dirty="0">
              <a:latin typeface="+mn-ea"/>
              <a:cs typeface="+mn-ea"/>
            </a:endParaRPr>
          </a:p>
          <a:p>
            <a:pPr marL="25400" indent="-635" algn="l" rtl="0" ea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kern="0" spc="0" dirty="0">
                <a:solidFill>
                  <a:srgbClr val="0050CA"/>
                </a:solidFill>
                <a:latin typeface="+mn-ea"/>
                <a:cs typeface="+mn-ea"/>
              </a:rPr>
              <a:t>    </a:t>
            </a:r>
            <a:r>
              <a:rPr lang="en-US" sz="1300" b="1" kern="0" spc="0" dirty="0">
                <a:solidFill>
                  <a:srgbClr val="0050CA"/>
                </a:solidFill>
                <a:latin typeface="+mn-ea"/>
                <a:cs typeface="+mn-ea"/>
              </a:rPr>
              <a:t> </a:t>
            </a:r>
            <a:r>
              <a:rPr sz="1300" b="1" kern="0" spc="0" dirty="0">
                <a:solidFill>
                  <a:srgbClr val="0050CA"/>
                </a:solidFill>
                <a:latin typeface="+mn-ea"/>
                <a:cs typeface="+mn-ea"/>
              </a:rPr>
              <a:t>精确预警</a:t>
            </a:r>
            <a:endParaRPr sz="1200" b="1" kern="0" spc="0" dirty="0">
              <a:solidFill>
                <a:srgbClr val="0050CA"/>
              </a:solidFill>
              <a:latin typeface="+mn-ea"/>
              <a:cs typeface="+mn-ea"/>
            </a:endParaRPr>
          </a:p>
          <a:p>
            <a:pPr marL="25400" indent="-635" algn="l" rtl="0" ea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kern="0" spc="0" dirty="0">
                <a:solidFill>
                  <a:schemeClr val="tx1"/>
                </a:solidFill>
                <a:latin typeface="+mn-ea"/>
                <a:cs typeface="+mn-ea"/>
              </a:rPr>
              <a:t>     </a:t>
            </a:r>
            <a:r>
              <a:rPr sz="1200" kern="0" spc="0" dirty="0">
                <a:solidFill>
                  <a:schemeClr val="tx1"/>
                </a:solidFill>
                <a:latin typeface="+mn-ea"/>
                <a:cs typeface="+mn-ea"/>
              </a:rPr>
              <a:t>可根据实际需求定制开发高精度算法，</a:t>
            </a:r>
            <a:r>
              <a:rPr sz="1200" kern="0" spc="10" dirty="0">
                <a:solidFill>
                  <a:schemeClr val="tx1"/>
                </a:solidFill>
                <a:latin typeface="+mn-ea"/>
                <a:cs typeface="+mn-ea"/>
              </a:rPr>
              <a:t>利用强大的图像处理能力</a:t>
            </a:r>
            <a:r>
              <a:rPr sz="1200" kern="0" spc="-170" dirty="0">
                <a:solidFill>
                  <a:schemeClr val="tx1"/>
                </a:solidFill>
                <a:latin typeface="+mn-ea"/>
                <a:cs typeface="+mn-ea"/>
              </a:rPr>
              <a:t> </a:t>
            </a:r>
            <a:r>
              <a:rPr sz="1200" kern="0" spc="10" dirty="0">
                <a:solidFill>
                  <a:schemeClr val="tx1"/>
                </a:solidFill>
                <a:latin typeface="+mn-ea"/>
                <a:cs typeface="+mn-ea"/>
              </a:rPr>
              <a:t>，准确识别异常状况，</a:t>
            </a:r>
            <a:r>
              <a:rPr sz="1200" kern="0" spc="-10" dirty="0">
                <a:solidFill>
                  <a:schemeClr val="tx1"/>
                </a:solidFill>
                <a:latin typeface="+mn-ea"/>
                <a:cs typeface="+mn-ea"/>
              </a:rPr>
              <a:t>避免误报</a:t>
            </a:r>
            <a:endParaRPr sz="1200" dirty="0">
              <a:latin typeface="+mn-ea"/>
              <a:cs typeface="+mn-ea"/>
            </a:endParaRPr>
          </a:p>
          <a:p>
            <a:pPr marL="18415" indent="-5715" algn="l" rtl="0" ea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sz="1300" b="1" kern="0" spc="30" dirty="0">
              <a:solidFill>
                <a:srgbClr val="0050CA"/>
              </a:solidFill>
              <a:latin typeface="+mn-ea"/>
              <a:cs typeface="+mn-ea"/>
            </a:endParaRPr>
          </a:p>
          <a:p>
            <a:pPr marL="18415" indent="-5715" algn="l" rtl="0" ea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1300" b="1" kern="0" spc="30" dirty="0">
                <a:solidFill>
                  <a:srgbClr val="0050CA"/>
                </a:solidFill>
                <a:latin typeface="+mn-ea"/>
                <a:cs typeface="+mn-ea"/>
              </a:rPr>
              <a:t>智能管理</a:t>
            </a:r>
          </a:p>
          <a:p>
            <a:pPr marL="18415" indent="-5715" algn="l" rtl="0" ea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1200" kern="0" spc="30" dirty="0">
                <a:solidFill>
                  <a:schemeClr val="tx1"/>
                </a:solidFill>
                <a:latin typeface="+mn-ea"/>
                <a:cs typeface="+mn-ea"/>
              </a:rPr>
              <a:t>支持自动报警、</a:t>
            </a:r>
            <a:r>
              <a:rPr sz="1200" kern="0" spc="-70" dirty="0">
                <a:solidFill>
                  <a:schemeClr val="tx1"/>
                </a:solidFill>
                <a:latin typeface="+mn-ea"/>
                <a:cs typeface="+mn-ea"/>
              </a:rPr>
              <a:t> </a:t>
            </a:r>
            <a:r>
              <a:rPr sz="1200" kern="0" spc="30" dirty="0">
                <a:solidFill>
                  <a:schemeClr val="tx1"/>
                </a:solidFill>
                <a:latin typeface="+mn-ea"/>
                <a:cs typeface="+mn-ea"/>
              </a:rPr>
              <a:t>自定义分析区域、</a:t>
            </a:r>
            <a:r>
              <a:rPr sz="1200" kern="0" spc="-260" dirty="0">
                <a:solidFill>
                  <a:schemeClr val="tx1"/>
                </a:solidFill>
                <a:latin typeface="+mn-ea"/>
                <a:cs typeface="+mn-ea"/>
              </a:rPr>
              <a:t> </a:t>
            </a:r>
            <a:r>
              <a:rPr sz="1200" kern="0" spc="30" dirty="0">
                <a:solidFill>
                  <a:schemeClr val="tx1"/>
                </a:solidFill>
                <a:latin typeface="+mn-ea"/>
                <a:cs typeface="+mn-ea"/>
              </a:rPr>
              <a:t>异</a:t>
            </a:r>
            <a:r>
              <a:rPr sz="1200" kern="0" spc="-20" dirty="0">
                <a:solidFill>
                  <a:schemeClr val="tx1"/>
                </a:solidFill>
                <a:latin typeface="+mn-ea"/>
                <a:cs typeface="+mn-ea"/>
              </a:rPr>
              <a:t>常事件、</a:t>
            </a:r>
            <a:r>
              <a:rPr sz="1200" kern="0" spc="-360" dirty="0">
                <a:solidFill>
                  <a:schemeClr val="tx1"/>
                </a:solidFill>
                <a:latin typeface="+mn-ea"/>
                <a:cs typeface="+mn-ea"/>
              </a:rPr>
              <a:t> </a:t>
            </a:r>
            <a:r>
              <a:rPr sz="1200" kern="0" spc="-20" dirty="0">
                <a:solidFill>
                  <a:schemeClr val="tx1"/>
                </a:solidFill>
                <a:latin typeface="+mn-ea"/>
                <a:cs typeface="+mn-ea"/>
              </a:rPr>
              <a:t>视频自动存储等功能</a:t>
            </a:r>
            <a:r>
              <a:rPr sz="1200" kern="0" spc="-250" dirty="0">
                <a:solidFill>
                  <a:schemeClr val="tx1"/>
                </a:solidFill>
                <a:latin typeface="+mn-ea"/>
                <a:cs typeface="+mn-ea"/>
              </a:rPr>
              <a:t> </a:t>
            </a:r>
            <a:r>
              <a:rPr sz="1200" kern="0" spc="-20" dirty="0">
                <a:solidFill>
                  <a:schemeClr val="tx1"/>
                </a:solidFill>
                <a:latin typeface="+mn-ea"/>
                <a:cs typeface="+mn-ea"/>
              </a:rPr>
              <a:t>，管理</a:t>
            </a:r>
            <a:r>
              <a:rPr sz="1200" kern="0" spc="-30" dirty="0">
                <a:solidFill>
                  <a:schemeClr val="tx1"/>
                </a:solidFill>
                <a:latin typeface="+mn-ea"/>
                <a:cs typeface="+mn-ea"/>
              </a:rPr>
              <a:t>更智能</a:t>
            </a:r>
          </a:p>
        </p:txBody>
      </p:sp>
      <p:pic>
        <p:nvPicPr>
          <p:cNvPr id="19" name="图片 18"/>
          <p:cNvPicPr/>
          <p:nvPr/>
        </p:nvPicPr>
        <p:blipFill>
          <a:blip r:embed="rId3"/>
          <a:stretch>
            <a:fillRect/>
          </a:stretch>
        </p:blipFill>
        <p:spPr>
          <a:xfrm>
            <a:off x="10128250" y="970915"/>
            <a:ext cx="1689100" cy="1310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817927" y="348872"/>
            <a:ext cx="7647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b="1" dirty="0">
                <a:latin typeface="+mj-ea"/>
                <a:ea typeface="+mj-ea"/>
                <a:cs typeface="+mj-ea"/>
              </a:rPr>
              <a:t>50+</a:t>
            </a:r>
            <a:r>
              <a:rPr lang="zh-CN" altLang="en-US" sz="2800" b="1" dirty="0">
                <a:latin typeface="+mj-ea"/>
                <a:ea typeface="+mj-ea"/>
                <a:cs typeface="+mj-ea"/>
              </a:rPr>
              <a:t>即用视频算法与智能体，快速实现业务价值</a:t>
            </a:r>
          </a:p>
        </p:txBody>
      </p:sp>
      <p:sp>
        <p:nvSpPr>
          <p:cNvPr id="4" name="椭圆 3"/>
          <p:cNvSpPr/>
          <p:nvPr/>
        </p:nvSpPr>
        <p:spPr>
          <a:xfrm>
            <a:off x="5045075" y="2366645"/>
            <a:ext cx="2105025" cy="2105025"/>
          </a:xfrm>
          <a:prstGeom prst="ellipse">
            <a:avLst/>
          </a:prstGeom>
          <a:gradFill>
            <a:gsLst>
              <a:gs pos="100000">
                <a:srgbClr val="0050CA"/>
              </a:gs>
              <a:gs pos="0">
                <a:srgbClr val="2378EB"/>
              </a:gs>
            </a:gsLst>
            <a:lin ang="2700000" scaled="0"/>
          </a:gradFill>
          <a:ln>
            <a:noFill/>
          </a:ln>
          <a:effectLst>
            <a:outerShdw blurRad="368300" dist="254000" dir="2700000" algn="tl" rotWithShape="0">
              <a:srgbClr val="0050CA">
                <a:alpha val="21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800" b="1">
                <a:effectLst/>
                <a:latin typeface="+mn-ea"/>
                <a:cs typeface="+mn-ea"/>
              </a:rPr>
              <a:t>10+</a:t>
            </a:r>
            <a:r>
              <a:rPr lang="zh-CN" altLang="en-US" sz="2800" b="1">
                <a:effectLst/>
                <a:latin typeface="+mn-ea"/>
                <a:cs typeface="+mn-ea"/>
              </a:rPr>
              <a:t>行业</a:t>
            </a:r>
          </a:p>
          <a:p>
            <a:pPr algn="ctr">
              <a:lnSpc>
                <a:spcPct val="130000"/>
              </a:lnSpc>
            </a:pPr>
            <a:r>
              <a:rPr lang="en-US" altLang="zh-CN" sz="2800" b="1">
                <a:effectLst/>
                <a:latin typeface="+mn-ea"/>
                <a:cs typeface="+mn-ea"/>
              </a:rPr>
              <a:t>50+</a:t>
            </a:r>
            <a:r>
              <a:rPr lang="zh-CN" altLang="en-US" sz="2800" b="1">
                <a:effectLst/>
                <a:latin typeface="+mn-ea"/>
                <a:cs typeface="+mn-ea"/>
              </a:rPr>
              <a:t>算法</a:t>
            </a:r>
          </a:p>
        </p:txBody>
      </p:sp>
      <p:sp>
        <p:nvSpPr>
          <p:cNvPr id="5" name="椭圆 4"/>
          <p:cNvSpPr/>
          <p:nvPr/>
        </p:nvSpPr>
        <p:spPr>
          <a:xfrm>
            <a:off x="2860040" y="1600200"/>
            <a:ext cx="1187450" cy="1187450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rgbClr val="0C5DD5"/>
                </a:gs>
                <a:gs pos="100000">
                  <a:srgbClr val="4992ED"/>
                </a:gs>
              </a:gsLst>
              <a:lin ang="10800000" scaled="1"/>
            </a:gradFill>
          </a:ln>
          <a:effectLst>
            <a:outerShdw blurRad="393700" dist="101600" dir="2700000" algn="tl" rotWithShape="0">
              <a:srgbClr val="0050CA">
                <a:alpha val="17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400" b="1">
                <a:solidFill>
                  <a:srgbClr val="0050CA"/>
                </a:solidFill>
                <a:latin typeface="+mn-ea"/>
              </a:rPr>
              <a:t>工地</a:t>
            </a:r>
          </a:p>
        </p:txBody>
      </p:sp>
      <p:sp>
        <p:nvSpPr>
          <p:cNvPr id="6" name="椭圆 5"/>
          <p:cNvSpPr/>
          <p:nvPr/>
        </p:nvSpPr>
        <p:spPr>
          <a:xfrm>
            <a:off x="7441565" y="1155065"/>
            <a:ext cx="1383665" cy="1383665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rgbClr val="0C5DD5"/>
                </a:gs>
                <a:gs pos="100000">
                  <a:srgbClr val="4992ED"/>
                </a:gs>
              </a:gsLst>
              <a:lin ang="10800000" scaled="1"/>
            </a:gradFill>
          </a:ln>
          <a:effectLst>
            <a:outerShdw blurRad="393700" dist="101600" dir="2700000" algn="tl" rotWithShape="0">
              <a:srgbClr val="0050CA">
                <a:alpha val="17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400" b="1">
                <a:solidFill>
                  <a:srgbClr val="0050CA"/>
                </a:solidFill>
                <a:latin typeface="+mn-ea"/>
              </a:rPr>
              <a:t>加油站</a:t>
            </a:r>
          </a:p>
        </p:txBody>
      </p:sp>
      <p:sp>
        <p:nvSpPr>
          <p:cNvPr id="7" name="椭圆 6"/>
          <p:cNvSpPr/>
          <p:nvPr/>
        </p:nvSpPr>
        <p:spPr>
          <a:xfrm>
            <a:off x="7037705" y="5400040"/>
            <a:ext cx="995045" cy="995045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rgbClr val="0C5DD5"/>
                </a:gs>
                <a:gs pos="100000">
                  <a:srgbClr val="4992ED"/>
                </a:gs>
              </a:gsLst>
              <a:lin ang="10800000" scaled="1"/>
            </a:gradFill>
          </a:ln>
          <a:effectLst>
            <a:outerShdw blurRad="393700" dist="101600" dir="2700000" algn="tl" rotWithShape="0">
              <a:srgbClr val="0050CA">
                <a:alpha val="17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400" b="1">
                <a:solidFill>
                  <a:srgbClr val="0050CA"/>
                </a:solidFill>
                <a:latin typeface="+mn-ea"/>
              </a:rPr>
              <a:t>矿山</a:t>
            </a:r>
          </a:p>
        </p:txBody>
      </p:sp>
      <p:sp>
        <p:nvSpPr>
          <p:cNvPr id="10" name="椭圆 9"/>
          <p:cNvSpPr/>
          <p:nvPr/>
        </p:nvSpPr>
        <p:spPr>
          <a:xfrm>
            <a:off x="3171190" y="4359275"/>
            <a:ext cx="1337310" cy="1337310"/>
          </a:xfrm>
          <a:prstGeom prst="ellipse">
            <a:avLst/>
          </a:prstGeom>
          <a:gradFill>
            <a:gsLst>
              <a:gs pos="100000">
                <a:srgbClr val="4795FF"/>
              </a:gs>
              <a:gs pos="0">
                <a:srgbClr val="BDD9FF"/>
              </a:gs>
            </a:gsLst>
            <a:lin ang="2700000" scaled="0"/>
          </a:gradFill>
          <a:ln>
            <a:noFill/>
          </a:ln>
          <a:effectLst>
            <a:outerShdw blurRad="368300" dist="254000" dir="2700000" algn="tl" rotWithShape="0">
              <a:srgbClr val="0050CA">
                <a:alpha val="21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400" b="1">
                <a:solidFill>
                  <a:srgbClr val="0050CA"/>
                </a:solidFill>
                <a:effectLst>
                  <a:outerShdw dist="50800" dir="2700000" sx="101000" sy="101000" algn="tl" rotWithShape="0">
                    <a:schemeClr val="bg1">
                      <a:alpha val="100000"/>
                    </a:schemeClr>
                  </a:outerShdw>
                </a:effectLst>
                <a:latin typeface="+mn-ea"/>
                <a:cs typeface="微软雅黑" panose="020B0503020204020204" pitchFamily="34" charset="-122"/>
              </a:rPr>
              <a:t>工厂</a:t>
            </a:r>
          </a:p>
        </p:txBody>
      </p:sp>
      <p:sp>
        <p:nvSpPr>
          <p:cNvPr id="11" name="椭圆 10"/>
          <p:cNvSpPr/>
          <p:nvPr/>
        </p:nvSpPr>
        <p:spPr>
          <a:xfrm>
            <a:off x="8552815" y="3302000"/>
            <a:ext cx="1153160" cy="1153160"/>
          </a:xfrm>
          <a:prstGeom prst="ellipse">
            <a:avLst/>
          </a:prstGeom>
          <a:gradFill>
            <a:gsLst>
              <a:gs pos="100000">
                <a:srgbClr val="4795FF"/>
              </a:gs>
              <a:gs pos="0">
                <a:srgbClr val="BDD9FF"/>
              </a:gs>
            </a:gsLst>
            <a:lin ang="2700000" scaled="0"/>
          </a:gradFill>
          <a:ln>
            <a:noFill/>
          </a:ln>
          <a:effectLst>
            <a:outerShdw blurRad="368300" dist="254000" dir="2700000" algn="tl" rotWithShape="0">
              <a:srgbClr val="0050CA">
                <a:alpha val="21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400" b="1">
                <a:solidFill>
                  <a:srgbClr val="0050CA"/>
                </a:solidFill>
                <a:effectLst>
                  <a:outerShdw dist="50800" dir="2700000" sx="101000" sy="101000" algn="tl" rotWithShape="0">
                    <a:schemeClr val="bg1">
                      <a:alpha val="100000"/>
                    </a:schemeClr>
                  </a:outerShdw>
                </a:effectLst>
                <a:latin typeface="+mn-ea"/>
                <a:cs typeface="微软雅黑" panose="020B0503020204020204" pitchFamily="34" charset="-122"/>
              </a:rPr>
              <a:t>园区</a:t>
            </a:r>
          </a:p>
        </p:txBody>
      </p:sp>
      <p:sp>
        <p:nvSpPr>
          <p:cNvPr id="12" name="椭圆 11"/>
          <p:cNvSpPr/>
          <p:nvPr/>
        </p:nvSpPr>
        <p:spPr>
          <a:xfrm>
            <a:off x="5448300" y="5095875"/>
            <a:ext cx="234315" cy="234315"/>
          </a:xfrm>
          <a:prstGeom prst="ellipse">
            <a:avLst/>
          </a:prstGeom>
          <a:solidFill>
            <a:schemeClr val="bg1"/>
          </a:solidFill>
          <a:ln>
            <a:gradFill>
              <a:gsLst>
                <a:gs pos="0">
                  <a:srgbClr val="0C5DD5"/>
                </a:gs>
                <a:gs pos="100000">
                  <a:srgbClr val="4992ED"/>
                </a:gs>
              </a:gsLst>
              <a:lin ang="10800000" scaled="1"/>
            </a:gradFill>
          </a:ln>
          <a:effectLst>
            <a:outerShdw blurRad="393700" dist="101600" dir="2700000" algn="tl" rotWithShape="0">
              <a:srgbClr val="0050CA">
                <a:alpha val="17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>
              <a:solidFill>
                <a:srgbClr val="0050CA"/>
              </a:solidFill>
              <a:latin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9705975" y="5501005"/>
            <a:ext cx="314960" cy="314960"/>
          </a:xfrm>
          <a:prstGeom prst="ellipse">
            <a:avLst/>
          </a:prstGeom>
          <a:gradFill>
            <a:gsLst>
              <a:gs pos="100000">
                <a:srgbClr val="74AEFF"/>
              </a:gs>
              <a:gs pos="0">
                <a:srgbClr val="BDD9FF"/>
              </a:gs>
            </a:gsLst>
            <a:lin ang="2700000" scaled="0"/>
          </a:gradFill>
          <a:ln>
            <a:noFill/>
          </a:ln>
          <a:effectLst>
            <a:outerShdw blurRad="368300" dist="254000" dir="2700000" algn="tl" rotWithShape="0">
              <a:srgbClr val="0050CA">
                <a:alpha val="21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zh-CN" altLang="en-US" sz="2400" b="1">
              <a:solidFill>
                <a:srgbClr val="0050CA"/>
              </a:solidFill>
              <a:effectLst/>
              <a:latin typeface="+mn-ea"/>
              <a:cs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388100" y="972185"/>
            <a:ext cx="209550" cy="209550"/>
          </a:xfrm>
          <a:prstGeom prst="ellipse">
            <a:avLst/>
          </a:prstGeom>
          <a:gradFill>
            <a:gsLst>
              <a:gs pos="100000">
                <a:srgbClr val="74AEFF"/>
              </a:gs>
              <a:gs pos="0">
                <a:srgbClr val="BDD9FF"/>
              </a:gs>
            </a:gsLst>
            <a:lin ang="2700000" scaled="0"/>
          </a:gradFill>
          <a:ln>
            <a:noFill/>
          </a:ln>
          <a:effectLst>
            <a:outerShdw blurRad="368300" dist="254000" dir="2700000" algn="tl" rotWithShape="0">
              <a:srgbClr val="0050CA">
                <a:alpha val="21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zh-CN" altLang="en-US" sz="2400" b="1">
              <a:solidFill>
                <a:srgbClr val="0050CA"/>
              </a:solidFill>
              <a:effectLst/>
              <a:latin typeface="+mn-ea"/>
              <a:cs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590040" y="4245610"/>
            <a:ext cx="209550" cy="209550"/>
          </a:xfrm>
          <a:prstGeom prst="ellipse">
            <a:avLst/>
          </a:prstGeom>
          <a:gradFill>
            <a:gsLst>
              <a:gs pos="100000">
                <a:srgbClr val="74AEFF"/>
              </a:gs>
              <a:gs pos="0">
                <a:srgbClr val="BDD9FF"/>
              </a:gs>
            </a:gsLst>
            <a:lin ang="2700000" scaled="0"/>
          </a:gradFill>
          <a:ln>
            <a:noFill/>
          </a:ln>
          <a:effectLst>
            <a:outerShdw blurRad="368300" dist="254000" dir="2700000" algn="tl" rotWithShape="0">
              <a:srgbClr val="0050CA">
                <a:alpha val="21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zh-CN" altLang="en-US" sz="2400" b="1">
              <a:solidFill>
                <a:srgbClr val="0050CA"/>
              </a:solidFill>
              <a:effectLst/>
              <a:latin typeface="+mn-ea"/>
              <a:cs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>
            <a:stCxn id="5" idx="7"/>
            <a:endCxn id="14" idx="2"/>
          </p:cNvCxnSpPr>
          <p:nvPr/>
        </p:nvCxnSpPr>
        <p:spPr>
          <a:xfrm flipV="1">
            <a:off x="3873500" y="1076960"/>
            <a:ext cx="2514600" cy="697230"/>
          </a:xfrm>
          <a:prstGeom prst="line">
            <a:avLst/>
          </a:prstGeom>
          <a:ln>
            <a:solidFill>
              <a:srgbClr val="0050CA">
                <a:alpha val="10000"/>
              </a:srgb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endCxn id="4" idx="1"/>
          </p:cNvCxnSpPr>
          <p:nvPr/>
        </p:nvCxnSpPr>
        <p:spPr>
          <a:xfrm>
            <a:off x="4030345" y="2307590"/>
            <a:ext cx="1322705" cy="367030"/>
          </a:xfrm>
          <a:prstGeom prst="line">
            <a:avLst/>
          </a:prstGeom>
          <a:ln w="19050">
            <a:solidFill>
              <a:srgbClr val="0050CA">
                <a:alpha val="20000"/>
              </a:srgb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6" idx="1"/>
            <a:endCxn id="14" idx="6"/>
          </p:cNvCxnSpPr>
          <p:nvPr/>
        </p:nvCxnSpPr>
        <p:spPr>
          <a:xfrm flipH="1" flipV="1">
            <a:off x="6597650" y="1076960"/>
            <a:ext cx="1046480" cy="280670"/>
          </a:xfrm>
          <a:prstGeom prst="line">
            <a:avLst/>
          </a:prstGeom>
          <a:ln>
            <a:solidFill>
              <a:srgbClr val="0050CA">
                <a:alpha val="10000"/>
              </a:srgb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6" idx="3"/>
            <a:endCxn id="4" idx="7"/>
          </p:cNvCxnSpPr>
          <p:nvPr/>
        </p:nvCxnSpPr>
        <p:spPr>
          <a:xfrm flipH="1">
            <a:off x="6842125" y="2336165"/>
            <a:ext cx="802005" cy="338455"/>
          </a:xfrm>
          <a:prstGeom prst="line">
            <a:avLst/>
          </a:prstGeom>
          <a:ln w="19050">
            <a:solidFill>
              <a:srgbClr val="0050CA">
                <a:alpha val="20000"/>
              </a:srgb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4" idx="4"/>
            <a:endCxn id="4" idx="0"/>
          </p:cNvCxnSpPr>
          <p:nvPr/>
        </p:nvCxnSpPr>
        <p:spPr>
          <a:xfrm flipH="1">
            <a:off x="6097905" y="1181735"/>
            <a:ext cx="394970" cy="1184910"/>
          </a:xfrm>
          <a:prstGeom prst="line">
            <a:avLst/>
          </a:prstGeom>
          <a:ln>
            <a:solidFill>
              <a:srgbClr val="0050CA">
                <a:alpha val="10000"/>
              </a:srgb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1" idx="2"/>
            <a:endCxn id="4" idx="6"/>
          </p:cNvCxnSpPr>
          <p:nvPr/>
        </p:nvCxnSpPr>
        <p:spPr>
          <a:xfrm flipH="1" flipV="1">
            <a:off x="7150100" y="3419475"/>
            <a:ext cx="1402715" cy="459105"/>
          </a:xfrm>
          <a:prstGeom prst="line">
            <a:avLst/>
          </a:prstGeom>
          <a:ln w="19050">
            <a:solidFill>
              <a:srgbClr val="0050CA">
                <a:alpha val="20000"/>
              </a:srgb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1" idx="0"/>
            <a:endCxn id="6" idx="5"/>
          </p:cNvCxnSpPr>
          <p:nvPr/>
        </p:nvCxnSpPr>
        <p:spPr>
          <a:xfrm flipH="1" flipV="1">
            <a:off x="8622665" y="2336165"/>
            <a:ext cx="506730" cy="965835"/>
          </a:xfrm>
          <a:prstGeom prst="line">
            <a:avLst/>
          </a:prstGeom>
          <a:ln>
            <a:solidFill>
              <a:srgbClr val="0050CA">
                <a:alpha val="10000"/>
              </a:srgb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1" idx="3"/>
            <a:endCxn id="7" idx="7"/>
          </p:cNvCxnSpPr>
          <p:nvPr/>
        </p:nvCxnSpPr>
        <p:spPr>
          <a:xfrm flipH="1">
            <a:off x="7887335" y="4286250"/>
            <a:ext cx="834390" cy="1259205"/>
          </a:xfrm>
          <a:prstGeom prst="line">
            <a:avLst/>
          </a:prstGeom>
          <a:ln>
            <a:solidFill>
              <a:srgbClr val="0050CA">
                <a:alpha val="10000"/>
              </a:srgb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4" idx="5"/>
            <a:endCxn id="7" idx="0"/>
          </p:cNvCxnSpPr>
          <p:nvPr/>
        </p:nvCxnSpPr>
        <p:spPr>
          <a:xfrm>
            <a:off x="6842125" y="4163695"/>
            <a:ext cx="693420" cy="1236345"/>
          </a:xfrm>
          <a:prstGeom prst="line">
            <a:avLst/>
          </a:prstGeom>
          <a:ln w="19050">
            <a:solidFill>
              <a:srgbClr val="0050CA">
                <a:alpha val="20000"/>
              </a:srgb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2" idx="5"/>
            <a:endCxn id="7" idx="2"/>
          </p:cNvCxnSpPr>
          <p:nvPr/>
        </p:nvCxnSpPr>
        <p:spPr>
          <a:xfrm>
            <a:off x="5648325" y="5295900"/>
            <a:ext cx="1389380" cy="601980"/>
          </a:xfrm>
          <a:prstGeom prst="line">
            <a:avLst/>
          </a:prstGeom>
          <a:ln>
            <a:solidFill>
              <a:srgbClr val="0050CA">
                <a:alpha val="10000"/>
              </a:srgb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2" idx="7"/>
            <a:endCxn id="4" idx="4"/>
          </p:cNvCxnSpPr>
          <p:nvPr/>
        </p:nvCxnSpPr>
        <p:spPr>
          <a:xfrm flipV="1">
            <a:off x="5648325" y="4471670"/>
            <a:ext cx="449580" cy="658495"/>
          </a:xfrm>
          <a:prstGeom prst="line">
            <a:avLst/>
          </a:prstGeom>
          <a:ln>
            <a:solidFill>
              <a:srgbClr val="0050CA">
                <a:alpha val="10000"/>
              </a:srgb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0" idx="0"/>
            <a:endCxn id="5" idx="4"/>
          </p:cNvCxnSpPr>
          <p:nvPr/>
        </p:nvCxnSpPr>
        <p:spPr>
          <a:xfrm flipH="1" flipV="1">
            <a:off x="3453765" y="2787650"/>
            <a:ext cx="386080" cy="1571625"/>
          </a:xfrm>
          <a:prstGeom prst="line">
            <a:avLst/>
          </a:prstGeom>
          <a:ln>
            <a:solidFill>
              <a:srgbClr val="0050CA">
                <a:alpha val="10000"/>
              </a:srgb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15" idx="7"/>
            <a:endCxn id="5" idx="3"/>
          </p:cNvCxnSpPr>
          <p:nvPr/>
        </p:nvCxnSpPr>
        <p:spPr>
          <a:xfrm flipV="1">
            <a:off x="1769110" y="2613660"/>
            <a:ext cx="1264920" cy="1662430"/>
          </a:xfrm>
          <a:prstGeom prst="line">
            <a:avLst/>
          </a:prstGeom>
          <a:ln>
            <a:solidFill>
              <a:srgbClr val="0050CA">
                <a:alpha val="10000"/>
              </a:srgb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15" idx="5"/>
            <a:endCxn id="10" idx="2"/>
          </p:cNvCxnSpPr>
          <p:nvPr/>
        </p:nvCxnSpPr>
        <p:spPr>
          <a:xfrm>
            <a:off x="1769110" y="4424680"/>
            <a:ext cx="1402080" cy="603250"/>
          </a:xfrm>
          <a:prstGeom prst="line">
            <a:avLst/>
          </a:prstGeom>
          <a:ln>
            <a:solidFill>
              <a:srgbClr val="0050CA">
                <a:alpha val="10000"/>
              </a:srgb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4312920" y="5501005"/>
            <a:ext cx="2724785" cy="553085"/>
          </a:xfrm>
          <a:prstGeom prst="line">
            <a:avLst/>
          </a:prstGeom>
          <a:ln>
            <a:solidFill>
              <a:srgbClr val="0050CA">
                <a:alpha val="10000"/>
              </a:srgb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endCxn id="12" idx="2"/>
          </p:cNvCxnSpPr>
          <p:nvPr/>
        </p:nvCxnSpPr>
        <p:spPr>
          <a:xfrm flipV="1">
            <a:off x="4439920" y="5213350"/>
            <a:ext cx="1008380" cy="82550"/>
          </a:xfrm>
          <a:prstGeom prst="line">
            <a:avLst/>
          </a:prstGeom>
          <a:ln>
            <a:solidFill>
              <a:srgbClr val="0050CA">
                <a:alpha val="10000"/>
              </a:srgb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9356725" y="4359275"/>
            <a:ext cx="506730" cy="1141730"/>
          </a:xfrm>
          <a:prstGeom prst="line">
            <a:avLst/>
          </a:prstGeom>
          <a:ln>
            <a:solidFill>
              <a:srgbClr val="0050CA">
                <a:alpha val="10000"/>
              </a:srgb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7" idx="6"/>
            <a:endCxn id="13" idx="3"/>
          </p:cNvCxnSpPr>
          <p:nvPr/>
        </p:nvCxnSpPr>
        <p:spPr>
          <a:xfrm flipV="1">
            <a:off x="8032750" y="5769610"/>
            <a:ext cx="1719580" cy="128270"/>
          </a:xfrm>
          <a:prstGeom prst="line">
            <a:avLst/>
          </a:prstGeom>
          <a:ln>
            <a:solidFill>
              <a:srgbClr val="0050CA">
                <a:alpha val="10000"/>
              </a:srgb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5" idx="5"/>
            <a:endCxn id="12" idx="1"/>
          </p:cNvCxnSpPr>
          <p:nvPr/>
        </p:nvCxnSpPr>
        <p:spPr>
          <a:xfrm>
            <a:off x="3873500" y="2613660"/>
            <a:ext cx="1609090" cy="2516505"/>
          </a:xfrm>
          <a:prstGeom prst="line">
            <a:avLst/>
          </a:prstGeom>
          <a:ln w="19050">
            <a:solidFill>
              <a:srgbClr val="0050CA">
                <a:alpha val="20000"/>
              </a:srgb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2313305" y="4069715"/>
            <a:ext cx="1094740" cy="514985"/>
            <a:chOff x="5957" y="3637"/>
            <a:chExt cx="1724" cy="811"/>
          </a:xfrm>
        </p:grpSpPr>
        <p:pic>
          <p:nvPicPr>
            <p:cNvPr id="41" name="picture 118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6379" y="3637"/>
              <a:ext cx="771" cy="387"/>
            </a:xfrm>
            <a:prstGeom prst="rect">
              <a:avLst/>
            </a:prstGeom>
          </p:spPr>
        </p:pic>
        <p:sp>
          <p:nvSpPr>
            <p:cNvPr id="42" name="textbox 1242"/>
            <p:cNvSpPr/>
            <p:nvPr/>
          </p:nvSpPr>
          <p:spPr>
            <a:xfrm>
              <a:off x="5957" y="3940"/>
              <a:ext cx="1725" cy="508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ctr" rtl="0" eaLnBrk="0">
                <a:lnSpc>
                  <a:spcPct val="83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ctr" rtl="0" eaLnBrk="0">
                <a:lnSpc>
                  <a:spcPct val="93000"/>
                </a:lnSpc>
              </a:pPr>
              <a:r>
                <a:rPr sz="900" kern="0" spc="9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PingFang SC" panose="020B0400000000000000" charset="-122"/>
                </a:rPr>
                <a:t>卸油人员离岗识别</a:t>
              </a:r>
              <a:endParaRPr sz="900" dirty="0">
                <a:latin typeface="+mn-ea"/>
                <a:cs typeface="PingFang SC" panose="020B0400000000000000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904365" y="1069975"/>
            <a:ext cx="1049020" cy="434975"/>
            <a:chOff x="7552" y="2099"/>
            <a:chExt cx="1652" cy="685"/>
          </a:xfrm>
        </p:grpSpPr>
        <p:pic>
          <p:nvPicPr>
            <p:cNvPr id="44" name="picture 12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8136" y="2099"/>
              <a:ext cx="429" cy="385"/>
            </a:xfrm>
            <a:prstGeom prst="rect">
              <a:avLst/>
            </a:prstGeom>
          </p:spPr>
        </p:pic>
        <p:sp>
          <p:nvSpPr>
            <p:cNvPr id="45" name="textbox 1244"/>
            <p:cNvSpPr/>
            <p:nvPr/>
          </p:nvSpPr>
          <p:spPr>
            <a:xfrm>
              <a:off x="7552" y="2426"/>
              <a:ext cx="1653" cy="358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6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l" rtl="0" eaLnBrk="0">
                <a:lnSpc>
                  <a:spcPct val="92000"/>
                </a:lnSpc>
              </a:pPr>
              <a:r>
                <a:rPr sz="900" kern="0" spc="9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PingFang SC" panose="020B0400000000000000" charset="-122"/>
                </a:rPr>
                <a:t>消防通道占用识别</a:t>
              </a:r>
              <a:endParaRPr sz="900" dirty="0">
                <a:latin typeface="+mn-ea"/>
                <a:cs typeface="PingFang SC" panose="020B0400000000000000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246370" y="972185"/>
            <a:ext cx="821690" cy="542290"/>
            <a:chOff x="8937" y="1537"/>
            <a:chExt cx="1294" cy="854"/>
          </a:xfrm>
        </p:grpSpPr>
        <p:pic>
          <p:nvPicPr>
            <p:cNvPr id="47" name="picture 119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9282" y="1537"/>
              <a:ext cx="604" cy="385"/>
            </a:xfrm>
            <a:prstGeom prst="rect">
              <a:avLst/>
            </a:prstGeom>
          </p:spPr>
        </p:pic>
        <p:sp>
          <p:nvSpPr>
            <p:cNvPr id="48" name="textbox 1254"/>
            <p:cNvSpPr/>
            <p:nvPr/>
          </p:nvSpPr>
          <p:spPr>
            <a:xfrm>
              <a:off x="8937" y="1895"/>
              <a:ext cx="1295" cy="497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ctr" rtl="0" eaLnBrk="0">
                <a:lnSpc>
                  <a:spcPct val="82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ctr" rtl="0" eaLnBrk="0">
                <a:lnSpc>
                  <a:spcPct val="93000"/>
                </a:lnSpc>
              </a:pPr>
              <a:r>
                <a:rPr sz="900" kern="0" spc="9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PingFang SC" panose="020B0400000000000000" charset="-122"/>
                </a:rPr>
                <a:t>静电释放识别</a:t>
              </a:r>
              <a:endParaRPr sz="900" dirty="0">
                <a:latin typeface="+mn-ea"/>
                <a:cs typeface="PingFang SC" panose="020B0400000000000000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997325" y="1022350"/>
            <a:ext cx="867410" cy="624840"/>
            <a:chOff x="6316" y="2392"/>
            <a:chExt cx="1366" cy="984"/>
          </a:xfrm>
        </p:grpSpPr>
        <p:pic>
          <p:nvPicPr>
            <p:cNvPr id="50" name="picture 12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6748" y="2392"/>
              <a:ext cx="402" cy="494"/>
            </a:xfrm>
            <a:prstGeom prst="rect">
              <a:avLst/>
            </a:prstGeom>
          </p:spPr>
        </p:pic>
        <p:sp>
          <p:nvSpPr>
            <p:cNvPr id="51" name="textbox 1256"/>
            <p:cNvSpPr/>
            <p:nvPr/>
          </p:nvSpPr>
          <p:spPr>
            <a:xfrm>
              <a:off x="6316" y="2826"/>
              <a:ext cx="1366" cy="55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6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l" rtl="0" eaLnBrk="0">
                <a:lnSpc>
                  <a:spcPct val="92000"/>
                </a:lnSpc>
              </a:pPr>
              <a:r>
                <a:rPr sz="900" kern="0" spc="9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PingFang SC" panose="020B0400000000000000" charset="-122"/>
                </a:rPr>
                <a:t>部件缺失识别</a:t>
              </a:r>
              <a:endParaRPr sz="900" dirty="0">
                <a:latin typeface="+mn-ea"/>
                <a:cs typeface="PingFang SC" panose="020B0400000000000000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71500" y="4652645"/>
            <a:ext cx="882650" cy="448310"/>
            <a:chOff x="2188" y="6355"/>
            <a:chExt cx="1390" cy="706"/>
          </a:xfrm>
        </p:grpSpPr>
        <p:pic>
          <p:nvPicPr>
            <p:cNvPr id="53" name="picture 115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97" y="6355"/>
              <a:ext cx="417" cy="417"/>
            </a:xfrm>
            <a:prstGeom prst="rect">
              <a:avLst/>
            </a:prstGeom>
          </p:spPr>
        </p:pic>
        <p:sp>
          <p:nvSpPr>
            <p:cNvPr id="54" name="textbox 1260"/>
            <p:cNvSpPr/>
            <p:nvPr/>
          </p:nvSpPr>
          <p:spPr>
            <a:xfrm>
              <a:off x="2188" y="6707"/>
              <a:ext cx="1391" cy="35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4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l" rtl="0" eaLnBrk="0">
                <a:lnSpc>
                  <a:spcPct val="92000"/>
                </a:lnSpc>
              </a:pPr>
              <a:r>
                <a:rPr sz="900" kern="0" spc="9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PingFang SC" panose="020B0400000000000000" charset="-122"/>
                </a:rPr>
                <a:t>杆塔倒伏识别</a:t>
              </a:r>
              <a:endParaRPr sz="900" dirty="0">
                <a:latin typeface="+mn-ea"/>
                <a:cs typeface="PingFang SC" panose="020B0400000000000000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75335" y="5825490"/>
            <a:ext cx="784860" cy="468630"/>
            <a:chOff x="597" y="7925"/>
            <a:chExt cx="1236" cy="738"/>
          </a:xfrm>
        </p:grpSpPr>
        <p:pic>
          <p:nvPicPr>
            <p:cNvPr id="56" name="picture 114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4" y="7925"/>
              <a:ext cx="525" cy="402"/>
            </a:xfrm>
            <a:prstGeom prst="rect">
              <a:avLst/>
            </a:prstGeom>
          </p:spPr>
        </p:pic>
        <p:sp>
          <p:nvSpPr>
            <p:cNvPr id="57" name="textbox 1262"/>
            <p:cNvSpPr/>
            <p:nvPr/>
          </p:nvSpPr>
          <p:spPr>
            <a:xfrm>
              <a:off x="597" y="8303"/>
              <a:ext cx="1237" cy="361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4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l" rtl="0" eaLnBrk="0">
                <a:lnSpc>
                  <a:spcPct val="92000"/>
                </a:lnSpc>
              </a:pPr>
              <a:r>
                <a:rPr sz="800" kern="0" spc="9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PingFang SC" panose="020B0400000000000000" charset="-122"/>
                </a:rPr>
                <a:t>货物坍塌识别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28015" y="1383665"/>
            <a:ext cx="666750" cy="501015"/>
            <a:chOff x="2891" y="4462"/>
            <a:chExt cx="1050" cy="789"/>
          </a:xfrm>
        </p:grpSpPr>
        <p:pic>
          <p:nvPicPr>
            <p:cNvPr id="59" name="picture 120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00000">
              <a:off x="3177" y="4462"/>
              <a:ext cx="479" cy="464"/>
            </a:xfrm>
            <a:prstGeom prst="rect">
              <a:avLst/>
            </a:prstGeom>
          </p:spPr>
        </p:pic>
        <p:sp>
          <p:nvSpPr>
            <p:cNvPr id="60" name="textbox 1264"/>
            <p:cNvSpPr/>
            <p:nvPr/>
          </p:nvSpPr>
          <p:spPr>
            <a:xfrm>
              <a:off x="2891" y="4877"/>
              <a:ext cx="1051" cy="37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l" rtl="0" eaLnBrk="0">
                <a:lnSpc>
                  <a:spcPct val="93000"/>
                </a:lnSpc>
              </a:pPr>
              <a:r>
                <a:rPr sz="900" kern="0" spc="9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PingFang SC" panose="020B0400000000000000" charset="-122"/>
                </a:rPr>
                <a:t>安全帽识别</a:t>
              </a:r>
              <a:endParaRPr sz="900" dirty="0">
                <a:latin typeface="+mn-ea"/>
                <a:cs typeface="PingFang SC" panose="020B0400000000000000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2676525" y="2901315"/>
            <a:ext cx="777240" cy="459105"/>
            <a:chOff x="4873" y="4077"/>
            <a:chExt cx="1224" cy="723"/>
          </a:xfrm>
        </p:grpSpPr>
        <p:pic>
          <p:nvPicPr>
            <p:cNvPr id="62" name="picture 122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600000">
              <a:off x="5238" y="4077"/>
              <a:ext cx="494" cy="371"/>
            </a:xfrm>
            <a:prstGeom prst="rect">
              <a:avLst/>
            </a:prstGeom>
          </p:spPr>
        </p:pic>
        <p:sp>
          <p:nvSpPr>
            <p:cNvPr id="63" name="textbox 1266"/>
            <p:cNvSpPr/>
            <p:nvPr/>
          </p:nvSpPr>
          <p:spPr>
            <a:xfrm>
              <a:off x="4873" y="4404"/>
              <a:ext cx="1225" cy="397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ctr" rtl="0" eaLnBrk="0">
                <a:lnSpc>
                  <a:spcPct val="82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ctr" rtl="0" eaLnBrk="0">
                <a:lnSpc>
                  <a:spcPct val="93000"/>
                </a:lnSpc>
              </a:pPr>
              <a:r>
                <a:rPr sz="900" kern="0" spc="9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PingFang SC" panose="020B0400000000000000" charset="-122"/>
                </a:rPr>
                <a:t>安全带识别</a:t>
              </a: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439920" y="1925320"/>
            <a:ext cx="718820" cy="477520"/>
            <a:chOff x="7461" y="3148"/>
            <a:chExt cx="1132" cy="752"/>
          </a:xfrm>
        </p:grpSpPr>
        <p:pic>
          <p:nvPicPr>
            <p:cNvPr id="65" name="picture 123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1600000">
              <a:off x="7821" y="3148"/>
              <a:ext cx="399" cy="443"/>
            </a:xfrm>
            <a:prstGeom prst="rect">
              <a:avLst/>
            </a:prstGeom>
          </p:spPr>
        </p:pic>
        <p:sp>
          <p:nvSpPr>
            <p:cNvPr id="66" name="textbox 1272"/>
            <p:cNvSpPr/>
            <p:nvPr/>
          </p:nvSpPr>
          <p:spPr>
            <a:xfrm>
              <a:off x="7461" y="3490"/>
              <a:ext cx="1133" cy="41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5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l" rtl="0" eaLnBrk="0">
                <a:lnSpc>
                  <a:spcPct val="91000"/>
                </a:lnSpc>
              </a:pPr>
              <a:r>
                <a:rPr sz="900" kern="0" spc="9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PingFang SC" panose="020B0400000000000000" charset="-122"/>
                </a:rPr>
                <a:t>灭火器识别</a:t>
              </a:r>
              <a:endParaRPr sz="900" dirty="0">
                <a:latin typeface="+mn-ea"/>
                <a:cs typeface="PingFang SC" panose="020B0400000000000000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5584825" y="1682750"/>
            <a:ext cx="638810" cy="474345"/>
            <a:chOff x="8900" y="3019"/>
            <a:chExt cx="1006" cy="747"/>
          </a:xfrm>
        </p:grpSpPr>
        <p:pic>
          <p:nvPicPr>
            <p:cNvPr id="68" name="picture 124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1600000">
              <a:off x="9160" y="3019"/>
              <a:ext cx="297" cy="517"/>
            </a:xfrm>
            <a:prstGeom prst="rect">
              <a:avLst/>
            </a:prstGeom>
          </p:spPr>
        </p:pic>
        <p:sp>
          <p:nvSpPr>
            <p:cNvPr id="69" name="textbox 1286"/>
            <p:cNvSpPr/>
            <p:nvPr/>
          </p:nvSpPr>
          <p:spPr>
            <a:xfrm>
              <a:off x="8900" y="3436"/>
              <a:ext cx="1006" cy="331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2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l" rtl="0" eaLnBrk="0">
                <a:lnSpc>
                  <a:spcPct val="92000"/>
                </a:lnSpc>
              </a:pPr>
              <a:r>
                <a:rPr sz="900" kern="0" spc="9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PingFang SC" panose="020B0400000000000000" charset="-122"/>
                </a:rPr>
                <a:t>烟火识别</a:t>
              </a:r>
              <a:endParaRPr sz="900" dirty="0">
                <a:latin typeface="+mn-ea"/>
                <a:cs typeface="PingFang SC" panose="020B0400000000000000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317625" y="2169795"/>
            <a:ext cx="586740" cy="487680"/>
            <a:chOff x="4859" y="2999"/>
            <a:chExt cx="924" cy="768"/>
          </a:xfrm>
        </p:grpSpPr>
        <p:pic>
          <p:nvPicPr>
            <p:cNvPr id="71" name="picture 123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1600000">
              <a:off x="5141" y="2999"/>
              <a:ext cx="417" cy="417"/>
            </a:xfrm>
            <a:prstGeom prst="rect">
              <a:avLst/>
            </a:prstGeom>
          </p:spPr>
        </p:pic>
        <p:sp>
          <p:nvSpPr>
            <p:cNvPr id="72" name="textbox 1290"/>
            <p:cNvSpPr/>
            <p:nvPr/>
          </p:nvSpPr>
          <p:spPr>
            <a:xfrm>
              <a:off x="4859" y="3387"/>
              <a:ext cx="924" cy="38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ctr" rtl="0" eaLnBrk="0">
                <a:lnSpc>
                  <a:spcPct val="82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ctr" rtl="0" eaLnBrk="0">
                <a:lnSpc>
                  <a:spcPct val="92000"/>
                </a:lnSpc>
              </a:pPr>
              <a:r>
                <a:rPr sz="900" kern="0" spc="9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PingFang SC" panose="020B0400000000000000" charset="-122"/>
                </a:rPr>
                <a:t>铅封识别</a:t>
              </a:r>
              <a:endParaRPr sz="900" dirty="0">
                <a:latin typeface="+mn-ea"/>
                <a:cs typeface="PingFang SC" panose="020B0400000000000000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1897380" y="2703195"/>
            <a:ext cx="593090" cy="457835"/>
            <a:chOff x="3839" y="3688"/>
            <a:chExt cx="934" cy="721"/>
          </a:xfrm>
        </p:grpSpPr>
        <p:pic>
          <p:nvPicPr>
            <p:cNvPr id="39" name="picture 119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21600000">
              <a:off x="4056" y="3688"/>
              <a:ext cx="494" cy="464"/>
            </a:xfrm>
            <a:prstGeom prst="rect">
              <a:avLst/>
            </a:prstGeom>
          </p:spPr>
        </p:pic>
        <p:sp>
          <p:nvSpPr>
            <p:cNvPr id="73" name="textbox 1296"/>
            <p:cNvSpPr/>
            <p:nvPr/>
          </p:nvSpPr>
          <p:spPr>
            <a:xfrm>
              <a:off x="3839" y="4051"/>
              <a:ext cx="935" cy="359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5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l" rtl="0" eaLnBrk="0">
                <a:lnSpc>
                  <a:spcPct val="91000"/>
                </a:lnSpc>
              </a:pPr>
              <a:r>
                <a:rPr sz="900" kern="0" spc="8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PingFang SC" panose="020B0400000000000000" charset="-122"/>
                </a:rPr>
                <a:t>工服识别</a:t>
              </a:r>
              <a:endParaRPr sz="900" dirty="0">
                <a:latin typeface="+mn-ea"/>
                <a:cs typeface="PingFang SC" panose="020B0400000000000000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1372870" y="3552190"/>
            <a:ext cx="734060" cy="602615"/>
            <a:chOff x="1032" y="6493"/>
            <a:chExt cx="1156" cy="949"/>
          </a:xfrm>
        </p:grpSpPr>
        <p:pic>
          <p:nvPicPr>
            <p:cNvPr id="75" name="picture 114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327" y="6493"/>
              <a:ext cx="494" cy="464"/>
            </a:xfrm>
            <a:prstGeom prst="rect">
              <a:avLst/>
            </a:prstGeom>
          </p:spPr>
        </p:pic>
        <p:sp>
          <p:nvSpPr>
            <p:cNvPr id="76" name="textbox 1242"/>
            <p:cNvSpPr/>
            <p:nvPr/>
          </p:nvSpPr>
          <p:spPr>
            <a:xfrm>
              <a:off x="1032" y="7062"/>
              <a:ext cx="1156" cy="38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000"/>
                </a:lnSpc>
              </a:pPr>
              <a:r>
                <a:rPr lang="zh-CN" sz="900" dirty="0">
                  <a:latin typeface="+mn-ea"/>
                  <a:cs typeface="Arial" panose="020B0604020202020204"/>
                </a:rPr>
                <a:t>皮肤裸露识别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1922780" y="5450840"/>
            <a:ext cx="852170" cy="615950"/>
            <a:chOff x="1834" y="7416"/>
            <a:chExt cx="1342" cy="970"/>
          </a:xfrm>
        </p:grpSpPr>
        <p:pic>
          <p:nvPicPr>
            <p:cNvPr id="78" name="picture 115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281" y="7416"/>
              <a:ext cx="448" cy="448"/>
            </a:xfrm>
            <a:prstGeom prst="rect">
              <a:avLst/>
            </a:prstGeom>
          </p:spPr>
        </p:pic>
        <p:sp>
          <p:nvSpPr>
            <p:cNvPr id="79" name="textbox 1242"/>
            <p:cNvSpPr/>
            <p:nvPr/>
          </p:nvSpPr>
          <p:spPr>
            <a:xfrm>
              <a:off x="1834" y="8006"/>
              <a:ext cx="1343" cy="38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000"/>
                </a:lnSpc>
              </a:pPr>
              <a:r>
                <a:rPr lang="zh-CN" sz="900" dirty="0">
                  <a:latin typeface="+mn-ea"/>
                  <a:cs typeface="Arial" panose="020B0604020202020204"/>
                </a:rPr>
                <a:t>皮带机异常识别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307205" y="5654040"/>
            <a:ext cx="852170" cy="567690"/>
            <a:chOff x="1458" y="9040"/>
            <a:chExt cx="1342" cy="894"/>
          </a:xfrm>
        </p:grpSpPr>
        <p:pic>
          <p:nvPicPr>
            <p:cNvPr id="81" name="picture 114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667" y="9040"/>
              <a:ext cx="679" cy="433"/>
            </a:xfrm>
            <a:prstGeom prst="rect">
              <a:avLst/>
            </a:prstGeom>
          </p:spPr>
        </p:pic>
        <p:sp>
          <p:nvSpPr>
            <p:cNvPr id="82" name="textbox 1242"/>
            <p:cNvSpPr/>
            <p:nvPr/>
          </p:nvSpPr>
          <p:spPr>
            <a:xfrm>
              <a:off x="1458" y="9554"/>
              <a:ext cx="1343" cy="38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000"/>
                </a:lnSpc>
              </a:pPr>
              <a:r>
                <a:rPr lang="zh-CN" sz="900" dirty="0">
                  <a:latin typeface="+mn-ea"/>
                  <a:cs typeface="Arial" panose="020B0604020202020204"/>
                </a:rPr>
                <a:t>集装箱号识别</a:t>
              </a: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2922905" y="5950585"/>
            <a:ext cx="1074420" cy="609600"/>
            <a:chOff x="26" y="9554"/>
            <a:chExt cx="1692" cy="960"/>
          </a:xfrm>
        </p:grpSpPr>
        <p:pic>
          <p:nvPicPr>
            <p:cNvPr id="84" name="picture 1146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82" y="9554"/>
              <a:ext cx="479" cy="464"/>
            </a:xfrm>
            <a:prstGeom prst="rect">
              <a:avLst/>
            </a:prstGeom>
          </p:spPr>
        </p:pic>
        <p:sp>
          <p:nvSpPr>
            <p:cNvPr id="85" name="textbox 1242"/>
            <p:cNvSpPr/>
            <p:nvPr/>
          </p:nvSpPr>
          <p:spPr>
            <a:xfrm>
              <a:off x="26" y="10134"/>
              <a:ext cx="1693" cy="38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000"/>
                </a:lnSpc>
              </a:pPr>
              <a:r>
                <a:rPr lang="zh-CN" sz="900" dirty="0">
                  <a:latin typeface="+mn-ea"/>
                  <a:cs typeface="Arial" panose="020B0604020202020204"/>
                </a:rPr>
                <a:t>设备运行状态识别</a:t>
              </a: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497840" y="3175000"/>
            <a:ext cx="728980" cy="586105"/>
            <a:chOff x="1866" y="4353"/>
            <a:chExt cx="1148" cy="923"/>
          </a:xfrm>
        </p:grpSpPr>
        <p:pic>
          <p:nvPicPr>
            <p:cNvPr id="87" name="picture 1172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21600000">
              <a:off x="2162" y="4353"/>
              <a:ext cx="448" cy="448"/>
            </a:xfrm>
            <a:prstGeom prst="rect">
              <a:avLst/>
            </a:prstGeom>
          </p:spPr>
        </p:pic>
        <p:sp>
          <p:nvSpPr>
            <p:cNvPr id="88" name="textbox 1296"/>
            <p:cNvSpPr/>
            <p:nvPr/>
          </p:nvSpPr>
          <p:spPr>
            <a:xfrm>
              <a:off x="1866" y="4918"/>
              <a:ext cx="1149" cy="359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5000"/>
                </a:lnSpc>
              </a:pPr>
              <a:r>
                <a:rPr lang="zh-CN" altLang="en-US" sz="900" kern="0" spc="8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PingFang SC" panose="020B0400000000000000" charset="-122"/>
                </a:rPr>
                <a:t>打电话识别</a:t>
              </a: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3695700" y="3505835"/>
            <a:ext cx="652780" cy="474345"/>
            <a:chOff x="3325" y="5435"/>
            <a:chExt cx="1028" cy="747"/>
          </a:xfrm>
        </p:grpSpPr>
        <p:pic>
          <p:nvPicPr>
            <p:cNvPr id="91" name="picture 1186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 rot="21600000">
              <a:off x="3455" y="5435"/>
              <a:ext cx="648" cy="402"/>
            </a:xfrm>
            <a:prstGeom prst="rect">
              <a:avLst/>
            </a:prstGeom>
          </p:spPr>
        </p:pic>
        <p:sp>
          <p:nvSpPr>
            <p:cNvPr id="92" name="textbox 1296"/>
            <p:cNvSpPr/>
            <p:nvPr/>
          </p:nvSpPr>
          <p:spPr>
            <a:xfrm>
              <a:off x="3325" y="5824"/>
              <a:ext cx="1029" cy="359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5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l" rtl="0" eaLnBrk="0">
                <a:lnSpc>
                  <a:spcPct val="91000"/>
                </a:lnSpc>
              </a:pPr>
              <a:r>
                <a:rPr lang="zh-CN" altLang="en-US" sz="900" kern="0" spc="8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PingFang SC" panose="020B0400000000000000" charset="-122"/>
                </a:rPr>
                <a:t>裸土识别</a:t>
              </a: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1731645" y="4747895"/>
            <a:ext cx="635000" cy="548640"/>
            <a:chOff x="4069" y="4577"/>
            <a:chExt cx="1000" cy="864"/>
          </a:xfrm>
        </p:grpSpPr>
        <p:pic>
          <p:nvPicPr>
            <p:cNvPr id="94" name="picture 1212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21600000">
              <a:off x="4341" y="4577"/>
              <a:ext cx="433" cy="479"/>
            </a:xfrm>
            <a:prstGeom prst="rect">
              <a:avLst/>
            </a:prstGeom>
          </p:spPr>
        </p:pic>
        <p:sp>
          <p:nvSpPr>
            <p:cNvPr id="95" name="textbox 1266"/>
            <p:cNvSpPr/>
            <p:nvPr/>
          </p:nvSpPr>
          <p:spPr>
            <a:xfrm>
              <a:off x="4069" y="5133"/>
              <a:ext cx="1001" cy="308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ctr" rtl="0" eaLnBrk="0">
                <a:lnSpc>
                  <a:spcPct val="82000"/>
                </a:lnSpc>
              </a:pPr>
              <a:r>
                <a:rPr lang="zh-CN" altLang="en-US" sz="900" kern="0" spc="9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PingFang SC" panose="020B0400000000000000" charset="-122"/>
                </a:rPr>
                <a:t>漏油</a:t>
              </a:r>
            </a:p>
          </p:txBody>
        </p:sp>
      </p:grpSp>
      <p:grpSp>
        <p:nvGrpSpPr>
          <p:cNvPr id="158" name="组合 157"/>
          <p:cNvGrpSpPr/>
          <p:nvPr/>
        </p:nvGrpSpPr>
        <p:grpSpPr>
          <a:xfrm>
            <a:off x="6736715" y="876935"/>
            <a:ext cx="704850" cy="576580"/>
            <a:chOff x="16551" y="9538"/>
            <a:chExt cx="1110" cy="908"/>
          </a:xfrm>
        </p:grpSpPr>
        <p:pic>
          <p:nvPicPr>
            <p:cNvPr id="159" name="picture 1238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 rot="21600000">
              <a:off x="16899" y="9538"/>
              <a:ext cx="363" cy="438"/>
            </a:xfrm>
            <a:prstGeom prst="rect">
              <a:avLst/>
            </a:prstGeom>
          </p:spPr>
        </p:pic>
        <p:sp>
          <p:nvSpPr>
            <p:cNvPr id="160" name="textbox 1268"/>
            <p:cNvSpPr/>
            <p:nvPr/>
          </p:nvSpPr>
          <p:spPr>
            <a:xfrm>
              <a:off x="16551" y="9976"/>
              <a:ext cx="1110" cy="47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1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l" rtl="0" eaLnBrk="0">
                <a:lnSpc>
                  <a:spcPct val="93000"/>
                </a:lnSpc>
              </a:pPr>
              <a:r>
                <a:rPr sz="900" kern="0" spc="9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PingFang SC" panose="020B0400000000000000" charset="-122"/>
                </a:rPr>
                <a:t>婴儿车识别</a:t>
              </a:r>
              <a:endParaRPr sz="900" dirty="0">
                <a:latin typeface="+mn-ea"/>
                <a:cs typeface="PingFang SC" panose="020B0400000000000000" charset="-122"/>
              </a:endParaRPr>
            </a:p>
          </p:txBody>
        </p:sp>
      </p:grpSp>
      <p:grpSp>
        <p:nvGrpSpPr>
          <p:cNvPr id="161" name="组合 160"/>
          <p:cNvGrpSpPr/>
          <p:nvPr/>
        </p:nvGrpSpPr>
        <p:grpSpPr>
          <a:xfrm>
            <a:off x="11216005" y="2001520"/>
            <a:ext cx="739140" cy="612140"/>
            <a:chOff x="16913" y="6404"/>
            <a:chExt cx="1164" cy="964"/>
          </a:xfrm>
        </p:grpSpPr>
        <p:pic>
          <p:nvPicPr>
            <p:cNvPr id="162" name="picture 1234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rot="21600000">
              <a:off x="17214" y="6404"/>
              <a:ext cx="363" cy="468"/>
            </a:xfrm>
            <a:prstGeom prst="rect">
              <a:avLst/>
            </a:prstGeom>
          </p:spPr>
        </p:pic>
        <p:sp>
          <p:nvSpPr>
            <p:cNvPr id="163" name="textbox 1270"/>
            <p:cNvSpPr/>
            <p:nvPr/>
          </p:nvSpPr>
          <p:spPr>
            <a:xfrm>
              <a:off x="16913" y="6872"/>
              <a:ext cx="1165" cy="497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l" rtl="0" eaLnBrk="0">
                <a:lnSpc>
                  <a:spcPct val="92000"/>
                </a:lnSpc>
              </a:pPr>
              <a:r>
                <a:rPr sz="900" kern="0" spc="9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PingFang SC" panose="020B0400000000000000" charset="-122"/>
                </a:rPr>
                <a:t>玩手机识别</a:t>
              </a:r>
              <a:endParaRPr sz="900" dirty="0">
                <a:latin typeface="+mn-ea"/>
                <a:cs typeface="PingFang SC" panose="020B0400000000000000" charset="-122"/>
              </a:endParaRPr>
            </a:p>
          </p:txBody>
        </p:sp>
      </p:grpSp>
      <p:grpSp>
        <p:nvGrpSpPr>
          <p:cNvPr id="164" name="组合 163"/>
          <p:cNvGrpSpPr/>
          <p:nvPr/>
        </p:nvGrpSpPr>
        <p:grpSpPr>
          <a:xfrm>
            <a:off x="6597650" y="1714500"/>
            <a:ext cx="640080" cy="621665"/>
            <a:chOff x="18078" y="9337"/>
            <a:chExt cx="1008" cy="979"/>
          </a:xfrm>
        </p:grpSpPr>
        <p:pic>
          <p:nvPicPr>
            <p:cNvPr id="165" name="picture 1206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 rot="21600000">
              <a:off x="18317" y="9337"/>
              <a:ext cx="453" cy="483"/>
            </a:xfrm>
            <a:prstGeom prst="rect">
              <a:avLst/>
            </a:prstGeom>
          </p:spPr>
        </p:pic>
        <p:sp>
          <p:nvSpPr>
            <p:cNvPr id="166" name="textbox 1282"/>
            <p:cNvSpPr/>
            <p:nvPr/>
          </p:nvSpPr>
          <p:spPr>
            <a:xfrm>
              <a:off x="18078" y="9790"/>
              <a:ext cx="1008" cy="526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4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l" rtl="0" eaLnBrk="0">
                <a:lnSpc>
                  <a:spcPct val="92000"/>
                </a:lnSpc>
              </a:pPr>
              <a:r>
                <a:rPr sz="900" kern="0" spc="9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PingFang SC" panose="020B0400000000000000" charset="-122"/>
                </a:rPr>
                <a:t>徘徊识别</a:t>
              </a:r>
              <a:endParaRPr sz="900" dirty="0">
                <a:latin typeface="+mn-ea"/>
                <a:cs typeface="PingFang SC" panose="020B0400000000000000" charset="-122"/>
              </a:endParaRPr>
            </a:p>
          </p:txBody>
        </p:sp>
      </p:grpSp>
      <p:grpSp>
        <p:nvGrpSpPr>
          <p:cNvPr id="167" name="组合 166"/>
          <p:cNvGrpSpPr/>
          <p:nvPr/>
        </p:nvGrpSpPr>
        <p:grpSpPr>
          <a:xfrm>
            <a:off x="10877550" y="1076795"/>
            <a:ext cx="601980" cy="577380"/>
            <a:chOff x="17897" y="8303"/>
            <a:chExt cx="948" cy="909"/>
          </a:xfrm>
        </p:grpSpPr>
        <p:pic>
          <p:nvPicPr>
            <p:cNvPr id="168" name="picture 1204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 rot="21600000">
              <a:off x="18078" y="8303"/>
              <a:ext cx="468" cy="468"/>
            </a:xfrm>
            <a:prstGeom prst="rect">
              <a:avLst/>
            </a:prstGeom>
          </p:spPr>
        </p:pic>
        <p:sp>
          <p:nvSpPr>
            <p:cNvPr id="169" name="textbox 1284"/>
            <p:cNvSpPr/>
            <p:nvPr/>
          </p:nvSpPr>
          <p:spPr>
            <a:xfrm>
              <a:off x="17897" y="8741"/>
              <a:ext cx="948" cy="471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4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l" rtl="0" eaLnBrk="0">
                <a:lnSpc>
                  <a:spcPct val="92000"/>
                </a:lnSpc>
              </a:pPr>
              <a:r>
                <a:rPr sz="900" kern="0" spc="9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PingFang SC" panose="020B0400000000000000" charset="-122"/>
                </a:rPr>
                <a:t>聚集识别</a:t>
              </a:r>
              <a:endParaRPr sz="900" dirty="0">
                <a:latin typeface="+mn-ea"/>
                <a:cs typeface="PingFang SC" panose="020B0400000000000000" charset="-122"/>
              </a:endParaRPr>
            </a:p>
          </p:txBody>
        </p:sp>
      </p:grpSp>
      <p:grpSp>
        <p:nvGrpSpPr>
          <p:cNvPr id="170" name="组合 169"/>
          <p:cNvGrpSpPr/>
          <p:nvPr/>
        </p:nvGrpSpPr>
        <p:grpSpPr>
          <a:xfrm>
            <a:off x="9216390" y="1016635"/>
            <a:ext cx="590550" cy="488315"/>
            <a:chOff x="16446" y="8462"/>
            <a:chExt cx="930" cy="769"/>
          </a:xfrm>
        </p:grpSpPr>
        <p:pic>
          <p:nvPicPr>
            <p:cNvPr id="171" name="picture 1226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 rot="21600000">
              <a:off x="16621" y="8462"/>
              <a:ext cx="453" cy="393"/>
            </a:xfrm>
            <a:prstGeom prst="rect">
              <a:avLst/>
            </a:prstGeom>
          </p:spPr>
        </p:pic>
        <p:sp>
          <p:nvSpPr>
            <p:cNvPr id="172" name="textbox 1288"/>
            <p:cNvSpPr/>
            <p:nvPr/>
          </p:nvSpPr>
          <p:spPr>
            <a:xfrm>
              <a:off x="16446" y="8841"/>
              <a:ext cx="931" cy="391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2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l" rtl="0" eaLnBrk="0">
                <a:lnSpc>
                  <a:spcPct val="92000"/>
                </a:lnSpc>
              </a:pPr>
              <a:r>
                <a:rPr sz="900" kern="0" spc="9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PingFang SC" panose="020B0400000000000000" charset="-122"/>
                </a:rPr>
                <a:t>表计识别</a:t>
              </a:r>
              <a:endParaRPr sz="900" dirty="0">
                <a:latin typeface="+mn-ea"/>
                <a:cs typeface="PingFang SC" panose="020B0400000000000000" charset="-122"/>
              </a:endParaRPr>
            </a:p>
          </p:txBody>
        </p:sp>
      </p:grpSp>
      <p:grpSp>
        <p:nvGrpSpPr>
          <p:cNvPr id="173" name="组合 172"/>
          <p:cNvGrpSpPr/>
          <p:nvPr/>
        </p:nvGrpSpPr>
        <p:grpSpPr>
          <a:xfrm>
            <a:off x="10104120" y="1682750"/>
            <a:ext cx="593090" cy="566420"/>
            <a:chOff x="17577" y="7410"/>
            <a:chExt cx="934" cy="892"/>
          </a:xfrm>
        </p:grpSpPr>
        <p:pic>
          <p:nvPicPr>
            <p:cNvPr id="174" name="picture 1184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 rot="21600000">
              <a:off x="17664" y="7410"/>
              <a:ext cx="528" cy="498"/>
            </a:xfrm>
            <a:prstGeom prst="rect">
              <a:avLst/>
            </a:prstGeom>
          </p:spPr>
        </p:pic>
        <p:sp>
          <p:nvSpPr>
            <p:cNvPr id="175" name="textbox 1292"/>
            <p:cNvSpPr/>
            <p:nvPr/>
          </p:nvSpPr>
          <p:spPr>
            <a:xfrm>
              <a:off x="17577" y="7808"/>
              <a:ext cx="934" cy="49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2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l" rtl="0" eaLnBrk="0">
                <a:lnSpc>
                  <a:spcPct val="92000"/>
                </a:lnSpc>
              </a:pPr>
              <a:r>
                <a:rPr sz="900" kern="0" spc="9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PingFang SC" panose="020B0400000000000000" charset="-122"/>
                </a:rPr>
                <a:t>攀爬识别</a:t>
              </a:r>
              <a:endParaRPr sz="900" dirty="0">
                <a:latin typeface="+mn-ea"/>
                <a:cs typeface="PingFang SC" panose="020B0400000000000000" charset="-122"/>
              </a:endParaRPr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7644130" y="2809875"/>
            <a:ext cx="645160" cy="492125"/>
            <a:chOff x="16028" y="7477"/>
            <a:chExt cx="1016" cy="775"/>
          </a:xfrm>
        </p:grpSpPr>
        <p:pic>
          <p:nvPicPr>
            <p:cNvPr id="177" name="picture 1224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 rot="21600000">
              <a:off x="16131" y="7477"/>
              <a:ext cx="513" cy="348"/>
            </a:xfrm>
            <a:prstGeom prst="rect">
              <a:avLst/>
            </a:prstGeom>
          </p:spPr>
        </p:pic>
        <p:sp>
          <p:nvSpPr>
            <p:cNvPr id="178" name="textbox 1298"/>
            <p:cNvSpPr/>
            <p:nvPr/>
          </p:nvSpPr>
          <p:spPr>
            <a:xfrm>
              <a:off x="16028" y="7810"/>
              <a:ext cx="1016" cy="443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6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l" rtl="0" eaLnBrk="0">
                <a:lnSpc>
                  <a:spcPct val="91000"/>
                </a:lnSpc>
              </a:pPr>
              <a:r>
                <a:rPr sz="900" kern="0" spc="7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PingFang SC" panose="020B0400000000000000" charset="-122"/>
                </a:rPr>
                <a:t>口罩识别</a:t>
              </a:r>
              <a:endParaRPr sz="900" dirty="0">
                <a:latin typeface="+mn-ea"/>
                <a:cs typeface="PingFang SC" panose="020B0400000000000000" charset="-122"/>
              </a:endParaRPr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8983980" y="2052955"/>
            <a:ext cx="974090" cy="561340"/>
            <a:chOff x="15017" y="6368"/>
            <a:chExt cx="1534" cy="884"/>
          </a:xfrm>
        </p:grpSpPr>
        <p:pic>
          <p:nvPicPr>
            <p:cNvPr id="180" name="picture 1216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 rot="21600000">
              <a:off x="15537" y="6368"/>
              <a:ext cx="438" cy="453"/>
            </a:xfrm>
            <a:prstGeom prst="rect">
              <a:avLst/>
            </a:prstGeom>
          </p:spPr>
        </p:pic>
        <p:sp>
          <p:nvSpPr>
            <p:cNvPr id="181" name="textbox 1174"/>
            <p:cNvSpPr/>
            <p:nvPr/>
          </p:nvSpPr>
          <p:spPr>
            <a:xfrm>
              <a:off x="15017" y="6776"/>
              <a:ext cx="1534" cy="477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ctr" rtl="0" eaLnBrk="0">
                <a:lnSpc>
                  <a:spcPct val="82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ctr" rtl="0" eaLnBrk="0">
                <a:lnSpc>
                  <a:spcPct val="93000"/>
                </a:lnSpc>
              </a:pPr>
              <a:r>
                <a:rPr lang="zh-CN" sz="900" dirty="0">
                  <a:latin typeface="+mn-ea"/>
                  <a:cs typeface="PingFang SC" panose="020B0400000000000000" charset="-122"/>
                </a:rPr>
                <a:t>大件行李识别</a:t>
              </a:r>
            </a:p>
          </p:txBody>
        </p:sp>
      </p:grpSp>
      <p:grpSp>
        <p:nvGrpSpPr>
          <p:cNvPr id="182" name="组合 181"/>
          <p:cNvGrpSpPr/>
          <p:nvPr/>
        </p:nvGrpSpPr>
        <p:grpSpPr>
          <a:xfrm>
            <a:off x="10159365" y="2538730"/>
            <a:ext cx="656590" cy="558165"/>
            <a:chOff x="12809" y="2641"/>
            <a:chExt cx="1034" cy="879"/>
          </a:xfrm>
        </p:grpSpPr>
        <p:pic>
          <p:nvPicPr>
            <p:cNvPr id="183" name="picture 1200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 rot="21600000">
              <a:off x="12978" y="2641"/>
              <a:ext cx="502" cy="443"/>
            </a:xfrm>
            <a:prstGeom prst="rect">
              <a:avLst/>
            </a:prstGeom>
          </p:spPr>
        </p:pic>
        <p:sp>
          <p:nvSpPr>
            <p:cNvPr id="184" name="textbox 1294"/>
            <p:cNvSpPr/>
            <p:nvPr/>
          </p:nvSpPr>
          <p:spPr>
            <a:xfrm>
              <a:off x="12809" y="3054"/>
              <a:ext cx="1034" cy="466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2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l" rtl="0" eaLnBrk="0">
                <a:lnSpc>
                  <a:spcPct val="92000"/>
                </a:lnSpc>
              </a:pPr>
              <a:r>
                <a:rPr sz="900" kern="0" spc="9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PingFang SC" panose="020B0400000000000000" charset="-122"/>
                </a:rPr>
                <a:t>抽烟识别</a:t>
              </a:r>
              <a:endParaRPr sz="900" dirty="0">
                <a:latin typeface="+mn-ea"/>
                <a:cs typeface="PingFang SC" panose="020B0400000000000000" charset="-122"/>
              </a:endParaRPr>
            </a:p>
          </p:txBody>
        </p:sp>
      </p:grpSp>
      <p:grpSp>
        <p:nvGrpSpPr>
          <p:cNvPr id="205" name="组合 204"/>
          <p:cNvGrpSpPr/>
          <p:nvPr/>
        </p:nvGrpSpPr>
        <p:grpSpPr>
          <a:xfrm>
            <a:off x="5161915" y="6102350"/>
            <a:ext cx="974090" cy="542925"/>
            <a:chOff x="15072" y="9181"/>
            <a:chExt cx="1534" cy="855"/>
          </a:xfrm>
        </p:grpSpPr>
        <p:sp>
          <p:nvSpPr>
            <p:cNvPr id="186" name="textbox 1174"/>
            <p:cNvSpPr/>
            <p:nvPr/>
          </p:nvSpPr>
          <p:spPr>
            <a:xfrm>
              <a:off x="15072" y="9560"/>
              <a:ext cx="1534" cy="477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2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l" rtl="0" eaLnBrk="0">
                <a:lnSpc>
                  <a:spcPct val="93000"/>
                </a:lnSpc>
              </a:pPr>
              <a:r>
                <a:rPr sz="900" kern="0" spc="9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PingFang SC" panose="020B0400000000000000" charset="-122"/>
                </a:rPr>
                <a:t>汽车零部件识别</a:t>
              </a:r>
              <a:endParaRPr sz="900" dirty="0">
                <a:latin typeface="+mn-ea"/>
                <a:cs typeface="PingFang SC" panose="020B0400000000000000" charset="-122"/>
              </a:endParaRPr>
            </a:p>
          </p:txBody>
        </p:sp>
        <p:pic>
          <p:nvPicPr>
            <p:cNvPr id="187" name="picture 1210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rot="21600000">
              <a:off x="15482" y="9181"/>
              <a:ext cx="458" cy="458"/>
            </a:xfrm>
            <a:prstGeom prst="rect">
              <a:avLst/>
            </a:prstGeom>
          </p:spPr>
        </p:pic>
      </p:grpSp>
      <p:grpSp>
        <p:nvGrpSpPr>
          <p:cNvPr id="188" name="组合 187"/>
          <p:cNvGrpSpPr/>
          <p:nvPr/>
        </p:nvGrpSpPr>
        <p:grpSpPr>
          <a:xfrm>
            <a:off x="10955655" y="4899025"/>
            <a:ext cx="873760" cy="501015"/>
            <a:chOff x="16287" y="5578"/>
            <a:chExt cx="1376" cy="789"/>
          </a:xfrm>
        </p:grpSpPr>
        <p:pic>
          <p:nvPicPr>
            <p:cNvPr id="189" name="picture 1198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 rot="21600000">
              <a:off x="16601" y="5578"/>
              <a:ext cx="513" cy="438"/>
            </a:xfrm>
            <a:prstGeom prst="rect">
              <a:avLst/>
            </a:prstGeom>
          </p:spPr>
        </p:pic>
        <p:sp>
          <p:nvSpPr>
            <p:cNvPr id="190" name="textbox 1258"/>
            <p:cNvSpPr/>
            <p:nvPr/>
          </p:nvSpPr>
          <p:spPr>
            <a:xfrm>
              <a:off x="16287" y="5963"/>
              <a:ext cx="1377" cy="40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5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l" rtl="0" eaLnBrk="0">
                <a:lnSpc>
                  <a:spcPct val="92000"/>
                </a:lnSpc>
              </a:pPr>
              <a:r>
                <a:rPr sz="900" kern="0" spc="9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PingFang SC" panose="020B0400000000000000" charset="-122"/>
                </a:rPr>
                <a:t>拍摄屏幕识别</a:t>
              </a:r>
              <a:endParaRPr sz="900" dirty="0">
                <a:latin typeface="+mn-ea"/>
                <a:cs typeface="PingFang SC" panose="020B0400000000000000" charset="-122"/>
              </a:endParaRPr>
            </a:p>
          </p:txBody>
        </p:sp>
      </p:grpSp>
      <p:grpSp>
        <p:nvGrpSpPr>
          <p:cNvPr id="191" name="组合 190"/>
          <p:cNvGrpSpPr/>
          <p:nvPr/>
        </p:nvGrpSpPr>
        <p:grpSpPr>
          <a:xfrm>
            <a:off x="7848600" y="4154805"/>
            <a:ext cx="562610" cy="502285"/>
            <a:chOff x="16689" y="3387"/>
            <a:chExt cx="886" cy="791"/>
          </a:xfrm>
        </p:grpSpPr>
        <p:pic>
          <p:nvPicPr>
            <p:cNvPr id="192" name="picture 1188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 rot="21600000">
              <a:off x="16808" y="3387"/>
              <a:ext cx="575" cy="443"/>
            </a:xfrm>
            <a:prstGeom prst="rect">
              <a:avLst/>
            </a:prstGeom>
          </p:spPr>
        </p:pic>
        <p:sp>
          <p:nvSpPr>
            <p:cNvPr id="193" name="textbox 1274"/>
            <p:cNvSpPr/>
            <p:nvPr/>
          </p:nvSpPr>
          <p:spPr>
            <a:xfrm>
              <a:off x="16689" y="3812"/>
              <a:ext cx="886" cy="366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4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l" rtl="0" eaLnBrk="0">
                <a:lnSpc>
                  <a:spcPct val="93000"/>
                </a:lnSpc>
              </a:pPr>
              <a:r>
                <a:rPr sz="900" kern="0" spc="9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PingFang SC" panose="020B0400000000000000" charset="-122"/>
                </a:rPr>
                <a:t>车辆检测</a:t>
              </a:r>
              <a:endParaRPr sz="900" dirty="0">
                <a:latin typeface="+mn-ea"/>
                <a:cs typeface="PingFang SC" panose="020B0400000000000000" charset="-122"/>
              </a:endParaRPr>
            </a:p>
          </p:txBody>
        </p:sp>
      </p:grpSp>
      <p:grpSp>
        <p:nvGrpSpPr>
          <p:cNvPr id="194" name="组合 193"/>
          <p:cNvGrpSpPr/>
          <p:nvPr/>
        </p:nvGrpSpPr>
        <p:grpSpPr>
          <a:xfrm>
            <a:off x="9570720" y="4455160"/>
            <a:ext cx="637540" cy="395605"/>
            <a:chOff x="13912" y="4763"/>
            <a:chExt cx="1004" cy="623"/>
          </a:xfrm>
        </p:grpSpPr>
        <p:pic>
          <p:nvPicPr>
            <p:cNvPr id="195" name="picture 1228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 rot="21600000">
              <a:off x="14178" y="4763"/>
              <a:ext cx="399" cy="443"/>
            </a:xfrm>
            <a:prstGeom prst="rect">
              <a:avLst/>
            </a:prstGeom>
          </p:spPr>
        </p:pic>
        <p:sp>
          <p:nvSpPr>
            <p:cNvPr id="196" name="textbox 1276"/>
            <p:cNvSpPr/>
            <p:nvPr/>
          </p:nvSpPr>
          <p:spPr>
            <a:xfrm>
              <a:off x="13912" y="5130"/>
              <a:ext cx="1005" cy="257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6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l" rtl="0" eaLnBrk="0">
                <a:lnSpc>
                  <a:spcPct val="92000"/>
                </a:lnSpc>
              </a:pPr>
              <a:r>
                <a:rPr sz="900" kern="0" spc="9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PingFang SC" panose="020B0400000000000000" charset="-122"/>
                </a:rPr>
                <a:t>漏液识别</a:t>
              </a:r>
              <a:endParaRPr sz="900" dirty="0">
                <a:latin typeface="+mn-ea"/>
                <a:cs typeface="PingFang SC" panose="020B0400000000000000" charset="-122"/>
              </a:endParaRPr>
            </a:p>
          </p:txBody>
        </p:sp>
      </p:grpSp>
      <p:grpSp>
        <p:nvGrpSpPr>
          <p:cNvPr id="197" name="组合 196"/>
          <p:cNvGrpSpPr/>
          <p:nvPr/>
        </p:nvGrpSpPr>
        <p:grpSpPr>
          <a:xfrm>
            <a:off x="11407140" y="4029075"/>
            <a:ext cx="589280" cy="567690"/>
            <a:chOff x="15382" y="3230"/>
            <a:chExt cx="928" cy="894"/>
          </a:xfrm>
        </p:grpSpPr>
        <p:pic>
          <p:nvPicPr>
            <p:cNvPr id="198" name="picture 1182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 rot="21600000">
              <a:off x="15457" y="3230"/>
              <a:ext cx="590" cy="458"/>
            </a:xfrm>
            <a:prstGeom prst="rect">
              <a:avLst/>
            </a:prstGeom>
          </p:spPr>
        </p:pic>
        <p:sp>
          <p:nvSpPr>
            <p:cNvPr id="199" name="textbox 1278"/>
            <p:cNvSpPr/>
            <p:nvPr/>
          </p:nvSpPr>
          <p:spPr>
            <a:xfrm>
              <a:off x="15382" y="3688"/>
              <a:ext cx="928" cy="437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1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l" rtl="0" eaLnBrk="0">
                <a:lnSpc>
                  <a:spcPct val="93000"/>
                </a:lnSpc>
              </a:pPr>
              <a:r>
                <a:rPr sz="900" kern="0" spc="9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PingFang SC" panose="020B0400000000000000" charset="-122"/>
                </a:rPr>
                <a:t>叉车识别</a:t>
              </a:r>
              <a:endParaRPr sz="900" dirty="0">
                <a:latin typeface="+mn-ea"/>
                <a:cs typeface="PingFang SC" panose="020B0400000000000000" charset="-122"/>
              </a:endParaRPr>
            </a:p>
          </p:txBody>
        </p:sp>
      </p:grpSp>
      <p:grpSp>
        <p:nvGrpSpPr>
          <p:cNvPr id="200" name="组合 199"/>
          <p:cNvGrpSpPr/>
          <p:nvPr/>
        </p:nvGrpSpPr>
        <p:grpSpPr>
          <a:xfrm>
            <a:off x="11085195" y="3079115"/>
            <a:ext cx="552450" cy="426720"/>
            <a:chOff x="14516" y="2317"/>
            <a:chExt cx="870" cy="672"/>
          </a:xfrm>
        </p:grpSpPr>
        <p:pic>
          <p:nvPicPr>
            <p:cNvPr id="201" name="picture 1190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 rot="21600000">
              <a:off x="14576" y="2317"/>
              <a:ext cx="634" cy="399"/>
            </a:xfrm>
            <a:prstGeom prst="rect">
              <a:avLst/>
            </a:prstGeom>
          </p:spPr>
        </p:pic>
        <p:sp>
          <p:nvSpPr>
            <p:cNvPr id="202" name="textbox 1280"/>
            <p:cNvSpPr/>
            <p:nvPr/>
          </p:nvSpPr>
          <p:spPr>
            <a:xfrm>
              <a:off x="14516" y="2641"/>
              <a:ext cx="871" cy="348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1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l" rtl="0" eaLnBrk="0">
                <a:lnSpc>
                  <a:spcPct val="93000"/>
                </a:lnSpc>
              </a:pPr>
              <a:r>
                <a:rPr sz="900" kern="0" spc="9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PingFang SC" panose="020B0400000000000000" charset="-122"/>
                </a:rPr>
                <a:t>车型识别</a:t>
              </a:r>
              <a:endParaRPr sz="900" dirty="0">
                <a:latin typeface="+mn-ea"/>
                <a:cs typeface="PingFang SC" panose="020B0400000000000000" charset="-122"/>
              </a:endParaRPr>
            </a:p>
          </p:txBody>
        </p:sp>
      </p:grpSp>
      <p:grpSp>
        <p:nvGrpSpPr>
          <p:cNvPr id="204" name="组合 203"/>
          <p:cNvGrpSpPr/>
          <p:nvPr/>
        </p:nvGrpSpPr>
        <p:grpSpPr>
          <a:xfrm>
            <a:off x="10034270" y="3552190"/>
            <a:ext cx="1092200" cy="476885"/>
            <a:chOff x="13469" y="7668"/>
            <a:chExt cx="1720" cy="751"/>
          </a:xfrm>
        </p:grpSpPr>
        <p:pic>
          <p:nvPicPr>
            <p:cNvPr id="185" name="picture 1164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 rot="21600000">
              <a:off x="14026" y="7668"/>
              <a:ext cx="517" cy="413"/>
            </a:xfrm>
            <a:prstGeom prst="rect">
              <a:avLst/>
            </a:prstGeom>
          </p:spPr>
        </p:pic>
        <p:sp>
          <p:nvSpPr>
            <p:cNvPr id="203" name="textbox 1250"/>
            <p:cNvSpPr/>
            <p:nvPr/>
          </p:nvSpPr>
          <p:spPr>
            <a:xfrm>
              <a:off x="13469" y="8053"/>
              <a:ext cx="1721" cy="366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ctr" rtl="0" eaLnBrk="0">
                <a:lnSpc>
                  <a:spcPct val="86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ctr" rtl="0" eaLnBrk="0">
                <a:lnSpc>
                  <a:spcPct val="92000"/>
                </a:lnSpc>
              </a:pPr>
              <a:r>
                <a:rPr sz="900" kern="0" spc="9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微软雅黑" panose="020B0503020204020204" pitchFamily="34" charset="-122"/>
                  <a:sym typeface="+mn-ea"/>
                </a:rPr>
                <a:t>机械工程车辆识别</a:t>
              </a:r>
              <a:endParaRPr sz="900" dirty="0">
                <a:latin typeface="+mn-ea"/>
                <a:cs typeface="PingFang SC" panose="020B0400000000000000" charset="-122"/>
              </a:endParaRPr>
            </a:p>
          </p:txBody>
        </p:sp>
      </p:grpSp>
      <p:grpSp>
        <p:nvGrpSpPr>
          <p:cNvPr id="206" name="组合 205"/>
          <p:cNvGrpSpPr/>
          <p:nvPr/>
        </p:nvGrpSpPr>
        <p:grpSpPr>
          <a:xfrm>
            <a:off x="5682615" y="5501005"/>
            <a:ext cx="958850" cy="491490"/>
            <a:chOff x="9251" y="4937"/>
            <a:chExt cx="1510" cy="774"/>
          </a:xfrm>
        </p:grpSpPr>
        <p:pic>
          <p:nvPicPr>
            <p:cNvPr id="207" name="picture 1196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 rot="21600000">
              <a:off x="9692" y="4937"/>
              <a:ext cx="531" cy="429"/>
            </a:xfrm>
            <a:prstGeom prst="rect">
              <a:avLst/>
            </a:prstGeom>
          </p:spPr>
        </p:pic>
        <p:sp>
          <p:nvSpPr>
            <p:cNvPr id="208" name="textbox 1248"/>
            <p:cNvSpPr/>
            <p:nvPr/>
          </p:nvSpPr>
          <p:spPr>
            <a:xfrm>
              <a:off x="9251" y="5277"/>
              <a:ext cx="1510" cy="434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1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l" rtl="0" eaLnBrk="0">
                <a:lnSpc>
                  <a:spcPct val="93000"/>
                </a:lnSpc>
              </a:pPr>
              <a:r>
                <a:rPr sz="900" kern="0" spc="9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PingFang SC" panose="020B0400000000000000" charset="-122"/>
                </a:rPr>
                <a:t>危化品车辆识别</a:t>
              </a:r>
              <a:endParaRPr sz="900" dirty="0">
                <a:latin typeface="+mn-ea"/>
                <a:cs typeface="PingFang SC" panose="020B0400000000000000" charset="-122"/>
              </a:endParaRPr>
            </a:p>
          </p:txBody>
        </p:sp>
      </p:grpSp>
      <p:grpSp>
        <p:nvGrpSpPr>
          <p:cNvPr id="209" name="组合 208"/>
          <p:cNvGrpSpPr/>
          <p:nvPr/>
        </p:nvGrpSpPr>
        <p:grpSpPr>
          <a:xfrm>
            <a:off x="8289290" y="5030470"/>
            <a:ext cx="934720" cy="532765"/>
            <a:chOff x="11382" y="2317"/>
            <a:chExt cx="1472" cy="839"/>
          </a:xfrm>
        </p:grpSpPr>
        <p:pic>
          <p:nvPicPr>
            <p:cNvPr id="210" name="picture 1218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 rot="21600000">
              <a:off x="11845" y="2317"/>
              <a:ext cx="414" cy="473"/>
            </a:xfrm>
            <a:prstGeom prst="rect">
              <a:avLst/>
            </a:prstGeom>
          </p:spPr>
        </p:pic>
        <p:sp>
          <p:nvSpPr>
            <p:cNvPr id="211" name="textbox 1250"/>
            <p:cNvSpPr/>
            <p:nvPr/>
          </p:nvSpPr>
          <p:spPr>
            <a:xfrm>
              <a:off x="11382" y="2790"/>
              <a:ext cx="1473" cy="366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6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l" rtl="0" eaLnBrk="0">
                <a:lnSpc>
                  <a:spcPct val="92000"/>
                </a:lnSpc>
              </a:pPr>
              <a:r>
                <a:rPr sz="900" kern="0" spc="9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PingFang SC" panose="020B0400000000000000" charset="-122"/>
                </a:rPr>
                <a:t>采油机运行状态</a:t>
              </a:r>
              <a:endParaRPr sz="900" dirty="0">
                <a:latin typeface="+mn-ea"/>
                <a:cs typeface="PingFang SC" panose="020B0400000000000000" charset="-122"/>
              </a:endParaRPr>
            </a:p>
          </p:txBody>
        </p:sp>
      </p:grpSp>
      <p:grpSp>
        <p:nvGrpSpPr>
          <p:cNvPr id="212" name="组合 211"/>
          <p:cNvGrpSpPr/>
          <p:nvPr/>
        </p:nvGrpSpPr>
        <p:grpSpPr>
          <a:xfrm>
            <a:off x="6299835" y="4795520"/>
            <a:ext cx="1126490" cy="381635"/>
            <a:chOff x="10231" y="1371"/>
            <a:chExt cx="1774" cy="601"/>
          </a:xfrm>
        </p:grpSpPr>
        <p:sp>
          <p:nvSpPr>
            <p:cNvPr id="213" name="textbox 1246"/>
            <p:cNvSpPr/>
            <p:nvPr/>
          </p:nvSpPr>
          <p:spPr>
            <a:xfrm>
              <a:off x="10231" y="1594"/>
              <a:ext cx="1775" cy="378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6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l" rtl="0" eaLnBrk="0">
                <a:lnSpc>
                  <a:spcPct val="92000"/>
                </a:lnSpc>
              </a:pPr>
              <a:r>
                <a:rPr sz="900" kern="0" spc="9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PingFang SC" panose="020B0400000000000000" charset="-122"/>
                </a:rPr>
                <a:t>动火作业流程识别</a:t>
              </a:r>
              <a:endParaRPr sz="900" dirty="0">
                <a:latin typeface="+mn-ea"/>
                <a:cs typeface="PingFang SC" panose="020B0400000000000000" charset="-122"/>
              </a:endParaRPr>
            </a:p>
          </p:txBody>
        </p:sp>
        <p:pic>
          <p:nvPicPr>
            <p:cNvPr id="214" name="picture 1252"/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 rot="21600000">
              <a:off x="10763" y="1371"/>
              <a:ext cx="516" cy="223"/>
            </a:xfrm>
            <a:prstGeom prst="rect">
              <a:avLst/>
            </a:prstGeom>
          </p:spPr>
        </p:pic>
      </p:grpSp>
      <p:grpSp>
        <p:nvGrpSpPr>
          <p:cNvPr id="215" name="组合 214"/>
          <p:cNvGrpSpPr/>
          <p:nvPr/>
        </p:nvGrpSpPr>
        <p:grpSpPr>
          <a:xfrm>
            <a:off x="8817610" y="5950585"/>
            <a:ext cx="934720" cy="503555"/>
            <a:chOff x="10761" y="3340"/>
            <a:chExt cx="1472" cy="793"/>
          </a:xfrm>
        </p:grpSpPr>
        <p:pic>
          <p:nvPicPr>
            <p:cNvPr id="216" name="picture 1208"/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 rot="21600000">
              <a:off x="11277" y="3340"/>
              <a:ext cx="487" cy="443"/>
            </a:xfrm>
            <a:prstGeom prst="rect">
              <a:avLst/>
            </a:prstGeom>
          </p:spPr>
        </p:pic>
        <p:sp>
          <p:nvSpPr>
            <p:cNvPr id="217" name="textbox 1250"/>
            <p:cNvSpPr/>
            <p:nvPr/>
          </p:nvSpPr>
          <p:spPr>
            <a:xfrm>
              <a:off x="10761" y="3767"/>
              <a:ext cx="1473" cy="366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ctr" rtl="0" eaLnBrk="0">
                <a:lnSpc>
                  <a:spcPct val="86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ctr" rtl="0" eaLnBrk="0">
                <a:lnSpc>
                  <a:spcPct val="92000"/>
                </a:lnSpc>
              </a:pPr>
              <a:r>
                <a:rPr sz="900" kern="0" spc="9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微软雅黑" panose="020B0503020204020204" pitchFamily="34" charset="-122"/>
                  <a:sym typeface="+mn-ea"/>
                </a:rPr>
                <a:t>港口装船识别</a:t>
              </a:r>
              <a:endParaRPr sz="900" dirty="0">
                <a:latin typeface="+mn-ea"/>
                <a:cs typeface="PingFang SC" panose="020B0400000000000000" charset="-122"/>
              </a:endParaRPr>
            </a:p>
          </p:txBody>
        </p:sp>
      </p:grpSp>
      <p:grpSp>
        <p:nvGrpSpPr>
          <p:cNvPr id="218" name="组合 217"/>
          <p:cNvGrpSpPr/>
          <p:nvPr/>
        </p:nvGrpSpPr>
        <p:grpSpPr>
          <a:xfrm>
            <a:off x="10472420" y="5828030"/>
            <a:ext cx="934720" cy="466725"/>
            <a:chOff x="11845" y="3735"/>
            <a:chExt cx="1472" cy="735"/>
          </a:xfrm>
        </p:grpSpPr>
        <p:pic>
          <p:nvPicPr>
            <p:cNvPr id="219" name="picture 1220"/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 rot="21600000">
              <a:off x="12365" y="3735"/>
              <a:ext cx="414" cy="443"/>
            </a:xfrm>
            <a:prstGeom prst="rect">
              <a:avLst/>
            </a:prstGeom>
          </p:spPr>
        </p:pic>
        <p:sp>
          <p:nvSpPr>
            <p:cNvPr id="220" name="textbox 1250"/>
            <p:cNvSpPr/>
            <p:nvPr/>
          </p:nvSpPr>
          <p:spPr>
            <a:xfrm>
              <a:off x="11845" y="4104"/>
              <a:ext cx="1473" cy="366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ctr" rtl="0" eaLnBrk="0">
                <a:lnSpc>
                  <a:spcPct val="86000"/>
                </a:lnSpc>
              </a:pPr>
              <a:endParaRPr sz="900" dirty="0">
                <a:latin typeface="+mn-ea"/>
                <a:cs typeface="Arial" panose="020B0604020202020204"/>
              </a:endParaRPr>
            </a:p>
            <a:p>
              <a:pPr marL="12700" algn="ctr" rtl="0" eaLnBrk="0">
                <a:lnSpc>
                  <a:spcPct val="92000"/>
                </a:lnSpc>
              </a:pPr>
              <a:r>
                <a:rPr sz="900" kern="0" spc="90" dirty="0">
                  <a:solidFill>
                    <a:srgbClr val="3F3F3F">
                      <a:alpha val="100000"/>
                    </a:srgbClr>
                  </a:solidFill>
                  <a:latin typeface="+mn-ea"/>
                  <a:cs typeface="微软雅黑" panose="020B0503020204020204" pitchFamily="34" charset="-122"/>
                  <a:sym typeface="+mn-ea"/>
                </a:rPr>
                <a:t>汽车喷淋识别</a:t>
              </a:r>
              <a:endParaRPr sz="900" dirty="0">
                <a:latin typeface="+mn-ea"/>
                <a:cs typeface="PingFang SC" panose="020B0400000000000000" charset="-122"/>
              </a:endParaRPr>
            </a:p>
          </p:txBody>
        </p:sp>
      </p:grpSp>
      <p:pic>
        <p:nvPicPr>
          <p:cNvPr id="8" name="图片 7"/>
          <p:cNvPicPr/>
          <p:nvPr/>
        </p:nvPicPr>
        <p:blipFill>
          <a:blip r:embed="rId43">
            <a:alphaModFix amt="42000"/>
          </a:blip>
          <a:stretch>
            <a:fillRect/>
          </a:stretch>
        </p:blipFill>
        <p:spPr>
          <a:xfrm>
            <a:off x="4348480" y="2468245"/>
            <a:ext cx="3494405" cy="25622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0022840" y="1292860"/>
            <a:ext cx="1785620" cy="5398770"/>
          </a:xfrm>
          <a:prstGeom prst="rect">
            <a:avLst/>
          </a:prstGeom>
          <a:solidFill>
            <a:schemeClr val="bg1"/>
          </a:solidFill>
          <a:ln>
            <a:solidFill>
              <a:srgbClr val="5587D2">
                <a:alpha val="32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022840" y="1290955"/>
            <a:ext cx="1785620" cy="396240"/>
          </a:xfrm>
          <a:prstGeom prst="rect">
            <a:avLst/>
          </a:prstGeom>
          <a:solidFill>
            <a:srgbClr val="0050C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latin typeface="+mn-ea"/>
              </a:rPr>
              <a:t>远程监管</a:t>
            </a:r>
          </a:p>
        </p:txBody>
      </p:sp>
      <p:sp>
        <p:nvSpPr>
          <p:cNvPr id="16" name="矩形 15"/>
          <p:cNvSpPr/>
          <p:nvPr/>
        </p:nvSpPr>
        <p:spPr>
          <a:xfrm>
            <a:off x="7797800" y="1289050"/>
            <a:ext cx="2053590" cy="5398770"/>
          </a:xfrm>
          <a:prstGeom prst="rect">
            <a:avLst/>
          </a:prstGeom>
          <a:solidFill>
            <a:schemeClr val="bg1"/>
          </a:solidFill>
          <a:ln>
            <a:solidFill>
              <a:srgbClr val="00B0F0">
                <a:alpha val="32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97800" y="1287145"/>
            <a:ext cx="2053590" cy="396240"/>
          </a:xfrm>
          <a:prstGeom prst="rect">
            <a:avLst/>
          </a:prstGeom>
          <a:solidFill>
            <a:srgbClr val="53B6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latin typeface="+mn-ea"/>
              </a:rPr>
              <a:t>云边协同机制</a:t>
            </a:r>
          </a:p>
        </p:txBody>
      </p:sp>
      <p:sp>
        <p:nvSpPr>
          <p:cNvPr id="14" name="矩形 13"/>
          <p:cNvSpPr/>
          <p:nvPr/>
        </p:nvSpPr>
        <p:spPr>
          <a:xfrm>
            <a:off x="5836920" y="1290955"/>
            <a:ext cx="1785620" cy="5398770"/>
          </a:xfrm>
          <a:prstGeom prst="rect">
            <a:avLst/>
          </a:prstGeom>
          <a:solidFill>
            <a:schemeClr val="bg1"/>
          </a:solidFill>
          <a:ln>
            <a:solidFill>
              <a:srgbClr val="5587D2">
                <a:alpha val="32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836920" y="1289050"/>
            <a:ext cx="1785620" cy="396240"/>
          </a:xfrm>
          <a:prstGeom prst="rect">
            <a:avLst/>
          </a:prstGeom>
          <a:solidFill>
            <a:srgbClr val="0050C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latin typeface="+mn-ea"/>
              </a:rPr>
              <a:t>边缘大模型分析</a:t>
            </a:r>
          </a:p>
        </p:txBody>
      </p:sp>
      <p:sp>
        <p:nvSpPr>
          <p:cNvPr id="5" name="矩形 4"/>
          <p:cNvSpPr/>
          <p:nvPr/>
        </p:nvSpPr>
        <p:spPr>
          <a:xfrm>
            <a:off x="2591435" y="1290955"/>
            <a:ext cx="3067050" cy="5398770"/>
          </a:xfrm>
          <a:prstGeom prst="rect">
            <a:avLst/>
          </a:prstGeom>
          <a:solidFill>
            <a:schemeClr val="bg1"/>
          </a:solidFill>
          <a:ln>
            <a:solidFill>
              <a:srgbClr val="00B0F0">
                <a:alpha val="32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00020" y="3308985"/>
            <a:ext cx="2790825" cy="148844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D1EBFF">
                  <a:alpha val="32000"/>
                </a:srgbClr>
              </a:gs>
            </a:gsLst>
            <a:lin ang="16200000" scaled="1"/>
            <a:tileRect/>
          </a:gradFill>
          <a:ln w="12700" cap="flat">
            <a:solidFill>
              <a:schemeClr val="bg1"/>
            </a:solidFill>
            <a:miter lim="800000"/>
          </a:ln>
          <a:effectLst>
            <a:outerShdw blurRad="50800" dist="38100" dir="5400000" algn="t" rotWithShape="0">
              <a:schemeClr val="accent1">
                <a:alpha val="15000"/>
              </a:schemeClr>
            </a:outerShdw>
          </a:effectLst>
        </p:spPr>
        <p:style>
          <a:lnRef idx="0">
            <a:srgbClr val="000000"/>
          </a:lnRef>
          <a:fillRef idx="0">
            <a:srgbClr val="000000"/>
          </a:fillRef>
          <a:effectRef idx="0">
            <a:schemeClr val="accent1"/>
          </a:effectRef>
          <a:fontRef idx="none"/>
        </p:style>
        <p:txBody>
          <a:bodyPr spcFirstLastPara="1" vert="horz" wrap="square" lIns="50793" tIns="50793" rIns="50793" bIns="50793" numCol="1" spcCol="38100" rtlCol="0" anchor="ctr">
            <a:noAutofit/>
          </a:bodyPr>
          <a:lstStyle/>
          <a:p>
            <a:pPr algn="ctr"/>
            <a:endParaRPr kumimoji="1" lang="zh-CN" altLang="en-US" sz="1400" b="1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10" name="PA-文本框 12"/>
          <p:cNvSpPr txBox="1"/>
          <p:nvPr>
            <p:custDataLst>
              <p:tags r:id="rId1"/>
            </p:custDataLst>
          </p:nvPr>
        </p:nvSpPr>
        <p:spPr>
          <a:xfrm>
            <a:off x="2734310" y="3315970"/>
            <a:ext cx="27374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B6FF"/>
                </a:solidFill>
                <a:effectLst/>
                <a:uLnTx/>
                <a:uFillTx/>
                <a:latin typeface="+mn-ea"/>
              </a:rPr>
              <a:t>隐患识别</a:t>
            </a:r>
          </a:p>
        </p:txBody>
      </p:sp>
      <p:sp>
        <p:nvSpPr>
          <p:cNvPr id="11" name="矩形 10"/>
          <p:cNvSpPr/>
          <p:nvPr/>
        </p:nvSpPr>
        <p:spPr>
          <a:xfrm>
            <a:off x="2680970" y="4976495"/>
            <a:ext cx="2790825" cy="15322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D1EBFF">
                  <a:alpha val="32000"/>
                </a:srgbClr>
              </a:gs>
            </a:gsLst>
            <a:lin ang="16200000" scaled="1"/>
            <a:tileRect/>
          </a:gradFill>
          <a:ln w="12700" cap="flat">
            <a:solidFill>
              <a:schemeClr val="bg1"/>
            </a:solidFill>
            <a:miter lim="800000"/>
          </a:ln>
          <a:effectLst>
            <a:outerShdw blurRad="50800" dist="38100" dir="5400000" algn="t" rotWithShape="0">
              <a:schemeClr val="accent1">
                <a:alpha val="15000"/>
              </a:schemeClr>
            </a:outerShdw>
          </a:effectLst>
        </p:spPr>
        <p:style>
          <a:lnRef idx="0">
            <a:srgbClr val="000000"/>
          </a:lnRef>
          <a:fillRef idx="0">
            <a:srgbClr val="000000"/>
          </a:fillRef>
          <a:effectRef idx="0">
            <a:schemeClr val="accent1"/>
          </a:effectRef>
          <a:fontRef idx="none"/>
        </p:style>
        <p:txBody>
          <a:bodyPr spcFirstLastPara="1" vert="horz" wrap="square" lIns="50793" tIns="50793" rIns="50793" bIns="50793" numCol="1" spcCol="38100" rtlCol="0" anchor="ctr">
            <a:noAutofit/>
          </a:bodyPr>
          <a:lstStyle/>
          <a:p>
            <a:pPr algn="ctr"/>
            <a:endParaRPr kumimoji="1" lang="zh-CN" altLang="en-US" sz="1400" b="1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13" name="PA-文本框 12"/>
          <p:cNvSpPr txBox="1"/>
          <p:nvPr>
            <p:custDataLst>
              <p:tags r:id="rId2"/>
            </p:custDataLst>
          </p:nvPr>
        </p:nvSpPr>
        <p:spPr>
          <a:xfrm>
            <a:off x="2715260" y="4983480"/>
            <a:ext cx="2737485" cy="3403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B6FF"/>
                </a:solidFill>
                <a:effectLst/>
                <a:uLnTx/>
                <a:uFillTx/>
                <a:latin typeface="+mn-ea"/>
              </a:rPr>
              <a:t>人员违章</a:t>
            </a:r>
          </a:p>
        </p:txBody>
      </p:sp>
      <p:sp>
        <p:nvSpPr>
          <p:cNvPr id="7" name="矩形 6"/>
          <p:cNvSpPr/>
          <p:nvPr/>
        </p:nvSpPr>
        <p:spPr>
          <a:xfrm>
            <a:off x="2719070" y="1802765"/>
            <a:ext cx="2790825" cy="138049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D1EBFF">
                  <a:alpha val="32000"/>
                </a:srgbClr>
              </a:gs>
            </a:gsLst>
            <a:lin ang="16200000" scaled="1"/>
            <a:tileRect/>
          </a:gradFill>
          <a:ln w="12700" cap="flat">
            <a:solidFill>
              <a:schemeClr val="bg1"/>
            </a:solidFill>
            <a:miter lim="800000"/>
          </a:ln>
          <a:effectLst>
            <a:outerShdw blurRad="50800" dist="38100" dir="5400000" algn="t" rotWithShape="0">
              <a:schemeClr val="accent1">
                <a:alpha val="15000"/>
              </a:schemeClr>
            </a:outerShdw>
          </a:effectLst>
        </p:spPr>
        <p:style>
          <a:lnRef idx="0">
            <a:srgbClr val="000000"/>
          </a:lnRef>
          <a:fillRef idx="0">
            <a:srgbClr val="000000"/>
          </a:fillRef>
          <a:effectRef idx="0">
            <a:schemeClr val="accent1"/>
          </a:effectRef>
          <a:fontRef idx="none"/>
        </p:style>
        <p:txBody>
          <a:bodyPr spcFirstLastPara="1" vert="horz" wrap="square" lIns="50793" tIns="50793" rIns="50793" bIns="50793" numCol="1" spcCol="38100" rtlCol="0" anchor="ctr">
            <a:noAutofit/>
          </a:bodyPr>
          <a:lstStyle/>
          <a:p>
            <a:pPr algn="ctr"/>
            <a:endParaRPr kumimoji="1" lang="zh-CN" altLang="en-US" sz="1400" b="1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8" name="PA-文本框 12"/>
          <p:cNvSpPr txBox="1"/>
          <p:nvPr>
            <p:custDataLst>
              <p:tags r:id="rId3"/>
            </p:custDataLst>
          </p:nvPr>
        </p:nvSpPr>
        <p:spPr>
          <a:xfrm>
            <a:off x="2753360" y="1809750"/>
            <a:ext cx="27374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B6FF"/>
                </a:solidFill>
                <a:effectLst/>
                <a:uLnTx/>
                <a:uFillTx/>
                <a:latin typeface="+mn-ea"/>
              </a:rPr>
              <a:t>环境监管</a:t>
            </a:r>
          </a:p>
        </p:txBody>
      </p:sp>
      <p:sp>
        <p:nvSpPr>
          <p:cNvPr id="6" name="矩形 5"/>
          <p:cNvSpPr/>
          <p:nvPr/>
        </p:nvSpPr>
        <p:spPr>
          <a:xfrm>
            <a:off x="2591435" y="1289050"/>
            <a:ext cx="3067050" cy="396240"/>
          </a:xfrm>
          <a:prstGeom prst="rect">
            <a:avLst/>
          </a:prstGeom>
          <a:solidFill>
            <a:srgbClr val="53B6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latin typeface="+mn-ea"/>
              </a:rPr>
              <a:t>传统视频分析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300990" y="1290955"/>
            <a:ext cx="2134235" cy="5398770"/>
          </a:xfrm>
          <a:prstGeom prst="rect">
            <a:avLst/>
          </a:prstGeom>
          <a:solidFill>
            <a:schemeClr val="bg1"/>
          </a:solidFill>
          <a:ln>
            <a:solidFill>
              <a:srgbClr val="5587D2">
                <a:alpha val="32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0990" y="1289050"/>
            <a:ext cx="2134235" cy="396240"/>
          </a:xfrm>
          <a:prstGeom prst="rect">
            <a:avLst/>
          </a:prstGeom>
          <a:solidFill>
            <a:srgbClr val="0050C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latin typeface="+mn-ea"/>
              </a:rPr>
              <a:t>安全类设备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23900" y="314325"/>
            <a:ext cx="9500870" cy="471805"/>
          </a:xfrm>
        </p:spPr>
        <p:txBody>
          <a:bodyPr/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dirty="0">
                <a:latin typeface="+mj-ea"/>
                <a:cs typeface="+mn-cs"/>
              </a:rPr>
              <a:t>全场景覆盖：赋能各类安全设备的智能化升级</a:t>
            </a:r>
          </a:p>
        </p:txBody>
      </p:sp>
      <p:pic>
        <p:nvPicPr>
          <p:cNvPr id="12" name="图片 11" descr="48129311-8b06-401a-84e4-a494d642834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0" y="1887220"/>
            <a:ext cx="494030" cy="441325"/>
          </a:xfrm>
          <a:prstGeom prst="rect">
            <a:avLst/>
          </a:prstGeom>
        </p:spPr>
      </p:pic>
      <p:pic>
        <p:nvPicPr>
          <p:cNvPr id="23" name="图片 22" descr="3f0bbefb-36e2-4f07-bbf8-9ea94377b9d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595" y="5528310"/>
            <a:ext cx="602615" cy="471805"/>
          </a:xfrm>
          <a:prstGeom prst="rect">
            <a:avLst/>
          </a:prstGeom>
        </p:spPr>
      </p:pic>
      <p:pic>
        <p:nvPicPr>
          <p:cNvPr id="60" name="图片 59" descr="5eb2937a-a0a2-4ab7-8a79-a9759cd68d8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595" y="2933065"/>
            <a:ext cx="528320" cy="573405"/>
          </a:xfrm>
          <a:prstGeom prst="rect">
            <a:avLst/>
          </a:prstGeom>
        </p:spPr>
      </p:pic>
      <p:pic>
        <p:nvPicPr>
          <p:cNvPr id="61" name="图片 60" descr="5d990361-ffe9-4955-b18f-aa7f0fd4b3dd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215" y="2375535"/>
            <a:ext cx="520700" cy="512445"/>
          </a:xfrm>
          <a:prstGeom prst="rect">
            <a:avLst/>
          </a:prstGeom>
        </p:spPr>
      </p:pic>
      <p:pic>
        <p:nvPicPr>
          <p:cNvPr id="62" name="图片 61" descr="2a680ec8-a96c-4aa2-8529-5cdcb97c83e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660" y="4983480"/>
            <a:ext cx="493395" cy="285750"/>
          </a:xfrm>
          <a:prstGeom prst="rect">
            <a:avLst/>
          </a:prstGeom>
        </p:spPr>
      </p:pic>
      <p:pic>
        <p:nvPicPr>
          <p:cNvPr id="63" name="图片 62" descr="8ce71615-55bb-4f41-b73d-88bec8082f8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215" y="4252595"/>
            <a:ext cx="526415" cy="471805"/>
          </a:xfrm>
          <a:prstGeom prst="rect">
            <a:avLst/>
          </a:prstGeom>
        </p:spPr>
      </p:pic>
      <p:pic>
        <p:nvPicPr>
          <p:cNvPr id="64" name="图片 63" descr="50b6764c-def2-4737-9244-2468ddd98c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660" y="3654425"/>
            <a:ext cx="494030" cy="363220"/>
          </a:xfrm>
          <a:prstGeom prst="rect">
            <a:avLst/>
          </a:prstGeom>
        </p:spPr>
      </p:pic>
      <p:pic>
        <p:nvPicPr>
          <p:cNvPr id="65" name="图片 64" descr="511ef854-1bed-4f19-bac5-9b5dc6d0ee6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8320" y="6041390"/>
            <a:ext cx="342265" cy="353695"/>
          </a:xfrm>
          <a:prstGeom prst="rect">
            <a:avLst/>
          </a:prstGeom>
        </p:spPr>
      </p:pic>
      <p:sp>
        <p:nvSpPr>
          <p:cNvPr id="66" name="圆角矩形 65"/>
          <p:cNvSpPr/>
          <p:nvPr/>
        </p:nvSpPr>
        <p:spPr>
          <a:xfrm>
            <a:off x="1102995" y="1921510"/>
            <a:ext cx="972185" cy="324485"/>
          </a:xfrm>
          <a:prstGeom prst="roundRect">
            <a:avLst/>
          </a:prstGeom>
          <a:solidFill>
            <a:srgbClr val="C9E1F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  <a:latin typeface="+mn-ea"/>
              </a:rPr>
              <a:t>摄像头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1102995" y="2451735"/>
            <a:ext cx="972185" cy="324485"/>
          </a:xfrm>
          <a:prstGeom prst="roundRect">
            <a:avLst/>
          </a:prstGeom>
          <a:solidFill>
            <a:srgbClr val="C9E1F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  <a:latin typeface="+mn-ea"/>
              </a:rPr>
              <a:t>门禁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1102995" y="3065145"/>
            <a:ext cx="972185" cy="324485"/>
          </a:xfrm>
          <a:prstGeom prst="roundRect">
            <a:avLst/>
          </a:prstGeom>
          <a:solidFill>
            <a:srgbClr val="C9E1F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  <a:latin typeface="+mn-ea"/>
              </a:rPr>
              <a:t>环境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1102995" y="3643630"/>
            <a:ext cx="972185" cy="324485"/>
          </a:xfrm>
          <a:prstGeom prst="roundRect">
            <a:avLst/>
          </a:prstGeom>
          <a:solidFill>
            <a:srgbClr val="C9E1F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  <a:latin typeface="+mn-ea"/>
              </a:rPr>
              <a:t>无人机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1102995" y="4357370"/>
            <a:ext cx="972185" cy="324485"/>
          </a:xfrm>
          <a:prstGeom prst="roundRect">
            <a:avLst/>
          </a:prstGeom>
          <a:solidFill>
            <a:srgbClr val="C9E1F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  <a:latin typeface="+mn-ea"/>
                <a:cs typeface="+mn-ea"/>
              </a:rPr>
              <a:t>机器人</a:t>
            </a:r>
            <a:r>
              <a:rPr lang="en-US" altLang="zh-CN" sz="1200">
                <a:solidFill>
                  <a:schemeClr val="tx1"/>
                </a:solidFill>
                <a:latin typeface="+mn-ea"/>
                <a:cs typeface="+mn-ea"/>
              </a:rPr>
              <a:t>/</a:t>
            </a:r>
            <a:r>
              <a:rPr lang="zh-CN" altLang="en-US" sz="1200">
                <a:solidFill>
                  <a:schemeClr val="tx1"/>
                </a:solidFill>
                <a:latin typeface="+mn-ea"/>
                <a:cs typeface="+mn-ea"/>
              </a:rPr>
              <a:t>狗</a:t>
            </a:r>
          </a:p>
        </p:txBody>
      </p:sp>
      <p:sp>
        <p:nvSpPr>
          <p:cNvPr id="71" name="圆角矩形 70"/>
          <p:cNvSpPr/>
          <p:nvPr/>
        </p:nvSpPr>
        <p:spPr>
          <a:xfrm>
            <a:off x="1102995" y="4987290"/>
            <a:ext cx="972185" cy="324485"/>
          </a:xfrm>
          <a:prstGeom prst="roundRect">
            <a:avLst/>
          </a:prstGeom>
          <a:solidFill>
            <a:srgbClr val="C9E1F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  <a:latin typeface="+mn-ea"/>
                <a:cs typeface="+mn-ea"/>
              </a:rPr>
              <a:t>AI</a:t>
            </a:r>
            <a:r>
              <a:rPr lang="zh-CN" altLang="en-US" sz="1200">
                <a:solidFill>
                  <a:schemeClr val="tx1"/>
                </a:solidFill>
                <a:latin typeface="+mn-ea"/>
                <a:cs typeface="+mn-ea"/>
              </a:rPr>
              <a:t>智能眼镜</a:t>
            </a:r>
          </a:p>
        </p:txBody>
      </p:sp>
      <p:sp>
        <p:nvSpPr>
          <p:cNvPr id="72" name="圆角矩形 71"/>
          <p:cNvSpPr/>
          <p:nvPr/>
        </p:nvSpPr>
        <p:spPr>
          <a:xfrm>
            <a:off x="1102995" y="5581015"/>
            <a:ext cx="972185" cy="324485"/>
          </a:xfrm>
          <a:prstGeom prst="roundRect">
            <a:avLst/>
          </a:prstGeom>
          <a:solidFill>
            <a:srgbClr val="C9E1F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  <a:latin typeface="+mn-ea"/>
              </a:rPr>
              <a:t>广播</a:t>
            </a:r>
          </a:p>
        </p:txBody>
      </p:sp>
      <p:sp>
        <p:nvSpPr>
          <p:cNvPr id="73" name="圆角矩形 72"/>
          <p:cNvSpPr/>
          <p:nvPr/>
        </p:nvSpPr>
        <p:spPr>
          <a:xfrm>
            <a:off x="1102995" y="6070600"/>
            <a:ext cx="972185" cy="324485"/>
          </a:xfrm>
          <a:prstGeom prst="roundRect">
            <a:avLst/>
          </a:prstGeom>
          <a:solidFill>
            <a:srgbClr val="C9E1F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  <a:latin typeface="+mn-ea"/>
              </a:rPr>
              <a:t>声光</a:t>
            </a:r>
          </a:p>
        </p:txBody>
      </p:sp>
      <p:sp>
        <p:nvSpPr>
          <p:cNvPr id="79" name="圆角矩形 78"/>
          <p:cNvSpPr/>
          <p:nvPr/>
        </p:nvSpPr>
        <p:spPr>
          <a:xfrm>
            <a:off x="6121400" y="4798695"/>
            <a:ext cx="1188000" cy="324485"/>
          </a:xfrm>
          <a:prstGeom prst="roundRect">
            <a:avLst/>
          </a:prstGeom>
          <a:solidFill>
            <a:srgbClr val="0050C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+mn-ea"/>
              </a:rPr>
              <a:t>存储</a:t>
            </a:r>
          </a:p>
        </p:txBody>
      </p:sp>
      <p:sp>
        <p:nvSpPr>
          <p:cNvPr id="106" name="文本框 105"/>
          <p:cNvSpPr txBox="1"/>
          <p:nvPr/>
        </p:nvSpPr>
        <p:spPr>
          <a:xfrm>
            <a:off x="2868714" y="1979080"/>
            <a:ext cx="1567328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+mn-ea"/>
              </a:rPr>
              <a:t>水位检测</a:t>
            </a:r>
            <a:endParaRPr lang="en-US" altLang="zh-CN" sz="1200" dirty="0">
              <a:solidFill>
                <a:prstClr val="black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+mn-ea"/>
              </a:rPr>
              <a:t>漂浮物识别</a:t>
            </a:r>
            <a:endParaRPr lang="en-US" altLang="zh-CN" sz="1200" dirty="0">
              <a:solidFill>
                <a:prstClr val="black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+mn-ea"/>
              </a:rPr>
              <a:t>人车入侵</a:t>
            </a:r>
            <a:endParaRPr lang="en-US" altLang="zh-CN" sz="1200" dirty="0">
              <a:solidFill>
                <a:prstClr val="black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+mn-ea"/>
              </a:rPr>
              <a:t>攀爬围栏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4051935" y="1979295"/>
            <a:ext cx="14649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077FF"/>
                </a:solidFill>
                <a:latin typeface="+mn-ea"/>
                <a:cs typeface="+mn-ea"/>
              </a:rPr>
              <a:t> </a:t>
            </a:r>
            <a:r>
              <a:rPr lang="zh-CN" altLang="en-US" sz="1200" dirty="0">
                <a:solidFill>
                  <a:prstClr val="black"/>
                </a:solidFill>
                <a:latin typeface="+mn-ea"/>
                <a:cs typeface="+mn-ea"/>
              </a:rPr>
              <a:t>烟火检测</a:t>
            </a:r>
            <a:endParaRPr lang="en-US" altLang="zh-CN" sz="1200" dirty="0">
              <a:solidFill>
                <a:prstClr val="black"/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077FF"/>
                </a:solidFill>
                <a:latin typeface="+mn-ea"/>
                <a:cs typeface="+mn-ea"/>
              </a:rPr>
              <a:t> </a:t>
            </a:r>
            <a:r>
              <a:rPr lang="zh-CN" altLang="en-US" sz="1200" dirty="0">
                <a:solidFill>
                  <a:prstClr val="black"/>
                </a:solidFill>
                <a:latin typeface="+mn-ea"/>
                <a:cs typeface="+mn-ea"/>
              </a:rPr>
              <a:t>违规停车</a:t>
            </a:r>
            <a:endParaRPr lang="en-US" altLang="zh-CN" sz="1200" dirty="0">
              <a:solidFill>
                <a:prstClr val="black"/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077FF"/>
                </a:solidFill>
                <a:latin typeface="+mn-ea"/>
                <a:cs typeface="+mn-ea"/>
              </a:rPr>
              <a:t> </a:t>
            </a:r>
            <a:r>
              <a:rPr lang="zh-CN" altLang="en-US" sz="1200" dirty="0">
                <a:solidFill>
                  <a:prstClr val="black"/>
                </a:solidFill>
                <a:latin typeface="+mn-ea"/>
                <a:cs typeface="+mn-ea"/>
              </a:rPr>
              <a:t>乱堆乱放</a:t>
            </a:r>
            <a:endParaRPr lang="en-US" altLang="zh-CN" sz="1200" dirty="0">
              <a:solidFill>
                <a:prstClr val="black"/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077FF"/>
                </a:solidFill>
                <a:latin typeface="+mn-ea"/>
                <a:cs typeface="+mn-ea"/>
              </a:rPr>
              <a:t> </a:t>
            </a:r>
            <a:r>
              <a:rPr lang="zh-CN" altLang="en-US" sz="1200" dirty="0">
                <a:solidFill>
                  <a:prstClr val="black"/>
                </a:solidFill>
                <a:latin typeface="+mn-ea"/>
                <a:cs typeface="+mn-ea"/>
              </a:rPr>
              <a:t>非机动车进电梯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3963755" y="5195818"/>
            <a:ext cx="154616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+mn-ea"/>
                <a:cs typeface="+mn-ea"/>
              </a:rPr>
              <a:t>口罩识别</a:t>
            </a:r>
            <a:endParaRPr lang="en-US" altLang="zh-CN" sz="1200" dirty="0">
              <a:solidFill>
                <a:prstClr val="black"/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+mn-ea"/>
                <a:cs typeface="+mn-ea"/>
              </a:rPr>
              <a:t>打架斗殴</a:t>
            </a:r>
            <a:endParaRPr lang="en-US" altLang="zh-CN" sz="1200" dirty="0">
              <a:solidFill>
                <a:prstClr val="black"/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+mn-ea"/>
                <a:cs typeface="+mn-ea"/>
              </a:rPr>
              <a:t>安全帽识别</a:t>
            </a:r>
            <a:endParaRPr lang="en-US" altLang="zh-CN" sz="1200" dirty="0">
              <a:solidFill>
                <a:prstClr val="black"/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+mn-ea"/>
                <a:cs typeface="+mn-ea"/>
              </a:rPr>
              <a:t>脱岗</a:t>
            </a:r>
            <a:r>
              <a:rPr lang="en-US" altLang="zh-CN" sz="1200" dirty="0">
                <a:solidFill>
                  <a:prstClr val="black"/>
                </a:solidFill>
                <a:latin typeface="+mn-ea"/>
                <a:cs typeface="+mn-ea"/>
              </a:rPr>
              <a:t>/</a:t>
            </a:r>
            <a:r>
              <a:rPr lang="zh-CN" altLang="en-US" sz="1200" dirty="0">
                <a:solidFill>
                  <a:prstClr val="black"/>
                </a:solidFill>
                <a:latin typeface="+mn-ea"/>
                <a:cs typeface="+mn-ea"/>
              </a:rPr>
              <a:t>睡岗测</a:t>
            </a:r>
          </a:p>
        </p:txBody>
      </p:sp>
      <p:sp>
        <p:nvSpPr>
          <p:cNvPr id="109" name="文本框 108"/>
          <p:cNvSpPr txBox="1"/>
          <p:nvPr/>
        </p:nvSpPr>
        <p:spPr>
          <a:xfrm>
            <a:off x="2797208" y="5195818"/>
            <a:ext cx="167917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+mn-ea"/>
              </a:rPr>
              <a:t>人员入侵</a:t>
            </a:r>
            <a:endParaRPr lang="en-US" altLang="zh-CN" sz="1200" dirty="0">
              <a:solidFill>
                <a:prstClr val="black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+mn-ea"/>
              </a:rPr>
              <a:t>目标年龄段</a:t>
            </a:r>
            <a:endParaRPr lang="en-US" altLang="zh-CN" sz="1200" dirty="0">
              <a:solidFill>
                <a:prstClr val="black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+mn-ea"/>
              </a:rPr>
              <a:t>工作服识别</a:t>
            </a:r>
            <a:endParaRPr lang="en-US" altLang="zh-CN" sz="1200" dirty="0">
              <a:solidFill>
                <a:prstClr val="black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+mn-ea"/>
              </a:rPr>
              <a:t>人数统计</a:t>
            </a:r>
            <a:endParaRPr lang="zh-CN" altLang="en-US" sz="1200" dirty="0">
              <a:solidFill>
                <a:prstClr val="black"/>
              </a:solidFill>
              <a:latin typeface="+mn-ea"/>
              <a:sym typeface="+mn-lt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3969068" y="3509937"/>
            <a:ext cx="1535087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+mn-ea"/>
              </a:rPr>
              <a:t>气体泄露</a:t>
            </a:r>
            <a:endParaRPr lang="en-US" altLang="zh-CN" sz="1200" dirty="0">
              <a:solidFill>
                <a:prstClr val="black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+mn-ea"/>
              </a:rPr>
              <a:t>违规操作</a:t>
            </a:r>
            <a:endParaRPr lang="en-US" altLang="zh-CN" sz="1200" dirty="0">
              <a:solidFill>
                <a:prstClr val="black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+mn-ea"/>
              </a:rPr>
              <a:t>消防通道占用</a:t>
            </a:r>
            <a:endParaRPr lang="en-US" altLang="zh-CN" sz="1200" dirty="0">
              <a:solidFill>
                <a:prstClr val="black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+mn-ea"/>
              </a:rPr>
              <a:t>乱堆乱放</a:t>
            </a:r>
          </a:p>
        </p:txBody>
      </p:sp>
      <p:sp>
        <p:nvSpPr>
          <p:cNvPr id="115" name="文本框 114"/>
          <p:cNvSpPr txBox="1"/>
          <p:nvPr/>
        </p:nvSpPr>
        <p:spPr>
          <a:xfrm>
            <a:off x="2869189" y="3509937"/>
            <a:ext cx="167917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+mn-ea"/>
              </a:rPr>
              <a:t>火焰识别</a:t>
            </a:r>
            <a:endParaRPr lang="en-US" altLang="zh-CN" sz="1200" dirty="0">
              <a:solidFill>
                <a:prstClr val="black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+mn-ea"/>
              </a:rPr>
              <a:t>液体泄露</a:t>
            </a:r>
            <a:endParaRPr lang="en-US" altLang="zh-CN" sz="1200" dirty="0">
              <a:solidFill>
                <a:prstClr val="black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+mn-ea"/>
              </a:rPr>
              <a:t>高空抛物</a:t>
            </a:r>
            <a:endParaRPr lang="en-US" altLang="zh-CN" sz="1200" dirty="0">
              <a:solidFill>
                <a:prstClr val="black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+mn-ea"/>
              </a:rPr>
              <a:t>灭火器检测</a:t>
            </a:r>
            <a:endParaRPr lang="zh-CN" altLang="en-US" sz="1200" dirty="0">
              <a:solidFill>
                <a:prstClr val="black"/>
              </a:solidFill>
              <a:latin typeface="+mn-ea"/>
              <a:sym typeface="+mn-lt"/>
            </a:endParaRPr>
          </a:p>
        </p:txBody>
      </p:sp>
      <p:sp>
        <p:nvSpPr>
          <p:cNvPr id="126" name="圆角矩形 125"/>
          <p:cNvSpPr/>
          <p:nvPr/>
        </p:nvSpPr>
        <p:spPr>
          <a:xfrm>
            <a:off x="6121400" y="3810000"/>
            <a:ext cx="1188000" cy="324485"/>
          </a:xfrm>
          <a:prstGeom prst="roundRect">
            <a:avLst/>
          </a:prstGeom>
          <a:solidFill>
            <a:srgbClr val="0050C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+mn-ea"/>
              </a:rPr>
              <a:t>推理</a:t>
            </a:r>
          </a:p>
        </p:txBody>
      </p:sp>
      <p:sp>
        <p:nvSpPr>
          <p:cNvPr id="127" name="圆角矩形 126"/>
          <p:cNvSpPr/>
          <p:nvPr/>
        </p:nvSpPr>
        <p:spPr>
          <a:xfrm>
            <a:off x="6121400" y="2853690"/>
            <a:ext cx="1188000" cy="324485"/>
          </a:xfrm>
          <a:prstGeom prst="roundRect">
            <a:avLst/>
          </a:prstGeom>
          <a:solidFill>
            <a:srgbClr val="0050C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+mn-ea"/>
              </a:rPr>
              <a:t>决策</a:t>
            </a:r>
          </a:p>
        </p:txBody>
      </p:sp>
      <p:sp>
        <p:nvSpPr>
          <p:cNvPr id="128" name="圆角矩形 127"/>
          <p:cNvSpPr/>
          <p:nvPr/>
        </p:nvSpPr>
        <p:spPr>
          <a:xfrm>
            <a:off x="6136005" y="1832610"/>
            <a:ext cx="1188000" cy="324485"/>
          </a:xfrm>
          <a:prstGeom prst="roundRect">
            <a:avLst/>
          </a:prstGeom>
          <a:solidFill>
            <a:srgbClr val="0050C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+mn-ea"/>
              </a:rPr>
              <a:t>执行</a:t>
            </a:r>
          </a:p>
        </p:txBody>
      </p:sp>
      <p:sp>
        <p:nvSpPr>
          <p:cNvPr id="135" name="圆角矩形 134"/>
          <p:cNvSpPr/>
          <p:nvPr/>
        </p:nvSpPr>
        <p:spPr>
          <a:xfrm>
            <a:off x="6092190" y="5598795"/>
            <a:ext cx="1392555" cy="678180"/>
          </a:xfrm>
          <a:prstGeom prst="roundRect">
            <a:avLst/>
          </a:prstGeom>
          <a:solidFill>
            <a:srgbClr val="DAE4F3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边缘训推</a:t>
            </a:r>
          </a:p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一体机</a:t>
            </a:r>
          </a:p>
        </p:txBody>
      </p:sp>
      <p:pic>
        <p:nvPicPr>
          <p:cNvPr id="138" name="图片 137" descr="0aa8d33b-734c-451b-8045-dc9175f0b5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92728" y="3315970"/>
            <a:ext cx="1069975" cy="1049655"/>
          </a:xfrm>
          <a:prstGeom prst="rect">
            <a:avLst/>
          </a:prstGeom>
        </p:spPr>
      </p:pic>
      <p:pic>
        <p:nvPicPr>
          <p:cNvPr id="139" name="图片 138" descr="10037603-af78-41f4-86ec-499c8cc2ed7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24465" y="5283200"/>
            <a:ext cx="1206500" cy="787400"/>
          </a:xfrm>
          <a:prstGeom prst="rect">
            <a:avLst/>
          </a:prstGeom>
        </p:spPr>
      </p:pic>
      <p:pic>
        <p:nvPicPr>
          <p:cNvPr id="140" name="图片 139" descr="98826406-d95f-40ff-b62d-8bba04d0e1ef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73665" y="1921510"/>
            <a:ext cx="1308100" cy="622300"/>
          </a:xfrm>
          <a:prstGeom prst="rect">
            <a:avLst/>
          </a:prstGeom>
        </p:spPr>
      </p:pic>
      <p:sp>
        <p:nvSpPr>
          <p:cNvPr id="143" name="文本框 142"/>
          <p:cNvSpPr txBox="1"/>
          <p:nvPr/>
        </p:nvSpPr>
        <p:spPr>
          <a:xfrm>
            <a:off x="10450195" y="2543810"/>
            <a:ext cx="95504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+mn-ea"/>
                <a:sym typeface="+mn-ea"/>
              </a:rPr>
              <a:t>移动端</a:t>
            </a:r>
          </a:p>
        </p:txBody>
      </p:sp>
      <p:sp>
        <p:nvSpPr>
          <p:cNvPr id="144" name="文本框 143"/>
          <p:cNvSpPr txBox="1"/>
          <p:nvPr/>
        </p:nvSpPr>
        <p:spPr>
          <a:xfrm>
            <a:off x="10450195" y="4385310"/>
            <a:ext cx="95504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prstClr val="black"/>
                </a:solidFill>
                <a:latin typeface="+mn-ea"/>
                <a:cs typeface="+mn-ea"/>
                <a:sym typeface="+mn-ea"/>
              </a:rPr>
              <a:t>PC</a:t>
            </a:r>
            <a:r>
              <a:rPr lang="zh-CN" altLang="en-US" sz="1400" dirty="0">
                <a:solidFill>
                  <a:prstClr val="black"/>
                </a:solidFill>
                <a:latin typeface="+mn-ea"/>
                <a:cs typeface="+mn-ea"/>
                <a:sym typeface="+mn-ea"/>
              </a:rPr>
              <a:t>端</a:t>
            </a:r>
          </a:p>
        </p:txBody>
      </p:sp>
      <p:sp>
        <p:nvSpPr>
          <p:cNvPr id="145" name="文本框 144"/>
          <p:cNvSpPr txBox="1"/>
          <p:nvPr/>
        </p:nvSpPr>
        <p:spPr>
          <a:xfrm>
            <a:off x="10450195" y="6070600"/>
            <a:ext cx="95504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+mn-ea"/>
                <a:sym typeface="+mn-ea"/>
              </a:rPr>
              <a:t>大屏端</a:t>
            </a:r>
          </a:p>
        </p:txBody>
      </p:sp>
      <p:sp>
        <p:nvSpPr>
          <p:cNvPr id="147" name="Rectangle: Rounded Corners 1"/>
          <p:cNvSpPr/>
          <p:nvPr/>
        </p:nvSpPr>
        <p:spPr>
          <a:xfrm>
            <a:off x="7985760" y="4436745"/>
            <a:ext cx="1619250" cy="155956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D1EBFF">
                  <a:alpha val="32000"/>
                </a:srgbClr>
              </a:gs>
            </a:gsLst>
            <a:lin ang="16200000" scaled="1"/>
            <a:tileRect/>
          </a:gradFill>
          <a:ln w="12700" cap="flat">
            <a:solidFill>
              <a:schemeClr val="bg1"/>
            </a:solidFill>
            <a:miter lim="800000"/>
          </a:ln>
          <a:effectLst>
            <a:outerShdw blurRad="50800" dist="38100" dir="5400000" algn="t" rotWithShape="0">
              <a:schemeClr val="accent1">
                <a:alpha val="15000"/>
              </a:schemeClr>
            </a:outerShdw>
          </a:effectLst>
        </p:spPr>
        <p:style>
          <a:lnRef idx="0">
            <a:srgbClr val="000000"/>
          </a:lnRef>
          <a:fillRef idx="0">
            <a:srgbClr val="000000"/>
          </a:fillRef>
          <a:effectRef idx="0">
            <a:schemeClr val="accent1"/>
          </a:effectRef>
          <a:fontRef idx="none"/>
        </p:style>
        <p:txBody>
          <a:bodyPr spcFirstLastPara="1" vertOverflow="overflow" horzOverflow="overflow" vert="horz" wrap="square" lIns="50793" tIns="50793" rIns="50793" bIns="50793" numCol="1" spcCol="38100" rtlCol="0" fromWordArt="0" anchor="ctr" anchorCtr="0" forceAA="0" compatLnSpc="1">
            <a:noAutofit/>
          </a:bodyPr>
          <a:lstStyle/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kumimoji="1" lang="zh-CN" altLang="en-US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+mn-ea"/>
                <a:sym typeface="+mn-lt"/>
              </a:rPr>
              <a:t>云边协同</a:t>
            </a:r>
          </a:p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kumimoji="1" lang="zh-CN" altLang="en-US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+mn-ea"/>
                <a:sym typeface="+mn-lt"/>
              </a:rPr>
              <a:t>模型同步</a:t>
            </a:r>
          </a:p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kumimoji="1" lang="zh-CN" altLang="en-US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+mn-ea"/>
                <a:sym typeface="+mn-lt"/>
              </a:rPr>
              <a:t>任务下发                        </a:t>
            </a:r>
          </a:p>
        </p:txBody>
      </p:sp>
      <p:sp>
        <p:nvSpPr>
          <p:cNvPr id="148" name="矩形 147"/>
          <p:cNvSpPr/>
          <p:nvPr/>
        </p:nvSpPr>
        <p:spPr>
          <a:xfrm>
            <a:off x="7985760" y="2112645"/>
            <a:ext cx="1640205" cy="18510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D1EBFF">
                  <a:alpha val="32000"/>
                </a:srgbClr>
              </a:gs>
            </a:gsLst>
            <a:lin ang="16200000" scaled="1"/>
            <a:tileRect/>
          </a:gradFill>
          <a:ln w="12700" cap="flat">
            <a:solidFill>
              <a:schemeClr val="bg1"/>
            </a:solidFill>
            <a:miter lim="800000"/>
          </a:ln>
          <a:effectLst>
            <a:outerShdw blurRad="50800" dist="38100" dir="5400000" algn="t" rotWithShape="0">
              <a:schemeClr val="accent1">
                <a:alpha val="15000"/>
              </a:schemeClr>
            </a:outerShdw>
          </a:effectLst>
        </p:spPr>
        <p:style>
          <a:lnRef idx="0">
            <a:srgbClr val="000000"/>
          </a:lnRef>
          <a:fillRef idx="0">
            <a:srgbClr val="000000"/>
          </a:fillRef>
          <a:effectRef idx="0">
            <a:schemeClr val="accent1"/>
          </a:effectRef>
          <a:fontRef idx="none"/>
        </p:style>
        <p:txBody>
          <a:bodyPr spcFirstLastPara="1" vertOverflow="overflow" horzOverflow="overflow" vert="horz" wrap="square" lIns="50793" tIns="50793" rIns="50793" bIns="50793" numCol="1" spcCol="38100" rtlCol="0" fromWordArt="0" anchor="ctr" anchorCtr="0" forceAA="0" compatLnSpc="1">
            <a:noAutofit/>
          </a:bodyPr>
          <a:lstStyle/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kumimoji="1" lang="zh-CN" altLang="en-US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sym typeface="+mn-lt"/>
              </a:rPr>
              <a:t>分析总结</a:t>
            </a:r>
          </a:p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kumimoji="1" lang="zh-CN" altLang="en-US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sym typeface="+mn-lt"/>
              </a:rPr>
              <a:t>查看调阅</a:t>
            </a:r>
          </a:p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kumimoji="1" lang="zh-CN" altLang="en-US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sym typeface="+mn-lt"/>
              </a:rPr>
              <a:t>执行记录</a:t>
            </a:r>
          </a:p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kumimoji="1" lang="zh-CN" altLang="en-US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sym typeface="+mn-lt"/>
              </a:rPr>
              <a:t>辅助决策</a:t>
            </a:r>
          </a:p>
        </p:txBody>
      </p:sp>
      <p:sp>
        <p:nvSpPr>
          <p:cNvPr id="43" name="文本框 143"/>
          <p:cNvSpPr txBox="1"/>
          <p:nvPr/>
        </p:nvSpPr>
        <p:spPr>
          <a:xfrm>
            <a:off x="354448" y="891913"/>
            <a:ext cx="11482742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marR="0" lvl="0" indent="-285750" algn="l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>
                <a:latin typeface="+mn-ea"/>
                <a:cs typeface="+mn-ea"/>
                <a:sym typeface="+mn-ea"/>
              </a:rPr>
              <a:t>基于</a:t>
            </a:r>
            <a:r>
              <a:rPr lang="en-US" altLang="zh-CN" sz="1400">
                <a:latin typeface="+mn-ea"/>
                <a:cs typeface="+mn-ea"/>
                <a:sym typeface="+mn-ea"/>
              </a:rPr>
              <a:t>Qwen2.5 VL</a:t>
            </a:r>
            <a:r>
              <a:rPr lang="zh-CN" altLang="en-US" sz="1400">
                <a:latin typeface="+mn-ea"/>
                <a:cs typeface="+mn-ea"/>
                <a:sym typeface="+mn-ea"/>
              </a:rPr>
              <a:t>、</a:t>
            </a:r>
            <a:r>
              <a:rPr lang="en-US" altLang="zh-CN" sz="1400">
                <a:latin typeface="+mn-ea"/>
                <a:cs typeface="+mn-ea"/>
                <a:sym typeface="+mn-ea"/>
              </a:rPr>
              <a:t>gwen2,5 omni</a:t>
            </a:r>
            <a:r>
              <a:rPr lang="zh-CN" altLang="en-US" sz="1400">
                <a:latin typeface="+mn-ea"/>
                <a:cs typeface="+mn-ea"/>
                <a:sym typeface="+mn-ea"/>
              </a:rPr>
              <a:t>、</a:t>
            </a:r>
            <a:r>
              <a:rPr lang="en-US" altLang="zh-CN" sz="1400">
                <a:latin typeface="+mn-ea"/>
                <a:cs typeface="+mn-ea"/>
                <a:sym typeface="+mn-ea"/>
              </a:rPr>
              <a:t>GPT</a:t>
            </a:r>
            <a:r>
              <a:rPr lang="zh-CN" altLang="en-US" sz="1400">
                <a:latin typeface="+mn-ea"/>
                <a:cs typeface="+mn-ea"/>
                <a:sym typeface="+mn-ea"/>
              </a:rPr>
              <a:t>系列、</a:t>
            </a:r>
            <a:r>
              <a:rPr lang="en-US" altLang="zh-CN" sz="1400">
                <a:latin typeface="+mn-ea"/>
                <a:cs typeface="+mn-ea"/>
                <a:sym typeface="+mn-ea"/>
              </a:rPr>
              <a:t>LLaMA</a:t>
            </a:r>
            <a:r>
              <a:rPr lang="zh-CN" altLang="en-US" sz="1400">
                <a:latin typeface="+mn-ea"/>
                <a:cs typeface="+mn-ea"/>
                <a:sym typeface="+mn-ea"/>
              </a:rPr>
              <a:t>等大模型，实现算法精准，高效管理。</a:t>
            </a:r>
            <a:endParaRPr lang="zh-CN" altLang="en-US" sz="1400" dirty="0">
              <a:solidFill>
                <a:schemeClr val="tx1"/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57" name="图片 56"/>
          <p:cNvPicPr/>
          <p:nvPr/>
        </p:nvPicPr>
        <p:blipFill>
          <a:blip r:embed="rId17"/>
          <a:stretch>
            <a:fillRect/>
          </a:stretch>
        </p:blipFill>
        <p:spPr>
          <a:xfrm rot="16200000">
            <a:off x="2203450" y="2978150"/>
            <a:ext cx="570230" cy="528955"/>
          </a:xfrm>
          <a:prstGeom prst="rect">
            <a:avLst/>
          </a:prstGeom>
        </p:spPr>
      </p:pic>
      <p:pic>
        <p:nvPicPr>
          <p:cNvPr id="20" name="图片 19"/>
          <p:cNvPicPr/>
          <p:nvPr/>
        </p:nvPicPr>
        <p:blipFill>
          <a:blip r:embed="rId17"/>
          <a:stretch>
            <a:fillRect/>
          </a:stretch>
        </p:blipFill>
        <p:spPr>
          <a:xfrm rot="16200000">
            <a:off x="2203450" y="4649470"/>
            <a:ext cx="570230" cy="528955"/>
          </a:xfrm>
          <a:prstGeom prst="rect">
            <a:avLst/>
          </a:prstGeom>
        </p:spPr>
      </p:pic>
      <p:pic>
        <p:nvPicPr>
          <p:cNvPr id="21" name="图片 20"/>
          <p:cNvPicPr/>
          <p:nvPr/>
        </p:nvPicPr>
        <p:blipFill>
          <a:blip r:embed="rId17"/>
          <a:stretch>
            <a:fillRect/>
          </a:stretch>
        </p:blipFill>
        <p:spPr>
          <a:xfrm rot="16200000">
            <a:off x="5469890" y="2978150"/>
            <a:ext cx="570230" cy="528955"/>
          </a:xfrm>
          <a:prstGeom prst="rect">
            <a:avLst/>
          </a:prstGeom>
        </p:spPr>
      </p:pic>
      <p:pic>
        <p:nvPicPr>
          <p:cNvPr id="22" name="图片 21"/>
          <p:cNvPicPr/>
          <p:nvPr/>
        </p:nvPicPr>
        <p:blipFill>
          <a:blip r:embed="rId17"/>
          <a:stretch>
            <a:fillRect/>
          </a:stretch>
        </p:blipFill>
        <p:spPr>
          <a:xfrm rot="16200000">
            <a:off x="5469890" y="4649470"/>
            <a:ext cx="570230" cy="528955"/>
          </a:xfrm>
          <a:prstGeom prst="rect">
            <a:avLst/>
          </a:prstGeom>
        </p:spPr>
      </p:pic>
      <p:pic>
        <p:nvPicPr>
          <p:cNvPr id="24" name="图片 23"/>
          <p:cNvPicPr/>
          <p:nvPr/>
        </p:nvPicPr>
        <p:blipFill>
          <a:blip r:embed="rId17"/>
          <a:stretch>
            <a:fillRect/>
          </a:stretch>
        </p:blipFill>
        <p:spPr>
          <a:xfrm rot="16200000">
            <a:off x="7501890" y="2940685"/>
            <a:ext cx="570230" cy="604520"/>
          </a:xfrm>
          <a:prstGeom prst="rect">
            <a:avLst/>
          </a:prstGeom>
        </p:spPr>
      </p:pic>
      <p:pic>
        <p:nvPicPr>
          <p:cNvPr id="25" name="图片 24"/>
          <p:cNvPicPr/>
          <p:nvPr/>
        </p:nvPicPr>
        <p:blipFill>
          <a:blip r:embed="rId17"/>
          <a:stretch>
            <a:fillRect/>
          </a:stretch>
        </p:blipFill>
        <p:spPr>
          <a:xfrm rot="5400000" flipH="1">
            <a:off x="7501890" y="4612005"/>
            <a:ext cx="570230" cy="604520"/>
          </a:xfrm>
          <a:prstGeom prst="rect">
            <a:avLst/>
          </a:prstGeom>
        </p:spPr>
      </p:pic>
      <p:pic>
        <p:nvPicPr>
          <p:cNvPr id="26" name="图片 25"/>
          <p:cNvPicPr/>
          <p:nvPr/>
        </p:nvPicPr>
        <p:blipFill>
          <a:blip r:embed="rId17"/>
          <a:stretch>
            <a:fillRect/>
          </a:stretch>
        </p:blipFill>
        <p:spPr>
          <a:xfrm rot="16200000">
            <a:off x="9674860" y="2978150"/>
            <a:ext cx="570230" cy="528955"/>
          </a:xfrm>
          <a:prstGeom prst="rect">
            <a:avLst/>
          </a:prstGeom>
        </p:spPr>
      </p:pic>
      <p:pic>
        <p:nvPicPr>
          <p:cNvPr id="27" name="图片 26"/>
          <p:cNvPicPr/>
          <p:nvPr/>
        </p:nvPicPr>
        <p:blipFill>
          <a:blip r:embed="rId17"/>
          <a:stretch>
            <a:fillRect/>
          </a:stretch>
        </p:blipFill>
        <p:spPr>
          <a:xfrm rot="5400000" flipH="1">
            <a:off x="9674860" y="4649470"/>
            <a:ext cx="570230" cy="528955"/>
          </a:xfrm>
          <a:prstGeom prst="rect">
            <a:avLst/>
          </a:prstGeom>
        </p:spPr>
      </p:pic>
      <p:sp>
        <p:nvSpPr>
          <p:cNvPr id="28" name="形状"/>
          <p:cNvSpPr/>
          <p:nvPr/>
        </p:nvSpPr>
        <p:spPr>
          <a:xfrm>
            <a:off x="6258560" y="2328545"/>
            <a:ext cx="913765" cy="431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425" h="21600" extrusionOk="0">
                <a:moveTo>
                  <a:pt x="7710" y="0"/>
                </a:moveTo>
                <a:lnTo>
                  <a:pt x="4770" y="6000"/>
                </a:lnTo>
                <a:lnTo>
                  <a:pt x="5892" y="6000"/>
                </a:lnTo>
                <a:cubicBezTo>
                  <a:pt x="5833" y="6946"/>
                  <a:pt x="4870" y="21600"/>
                  <a:pt x="920" y="21600"/>
                </a:cubicBezTo>
                <a:cubicBezTo>
                  <a:pt x="-3087" y="21600"/>
                  <a:pt x="7274" y="21600"/>
                  <a:pt x="7651" y="21600"/>
                </a:cubicBezTo>
                <a:cubicBezTo>
                  <a:pt x="7658" y="21600"/>
                  <a:pt x="7775" y="21600"/>
                  <a:pt x="7775" y="21600"/>
                </a:cubicBezTo>
                <a:cubicBezTo>
                  <a:pt x="8152" y="21600"/>
                  <a:pt x="18513" y="21600"/>
                  <a:pt x="14506" y="21600"/>
                </a:cubicBezTo>
                <a:cubicBezTo>
                  <a:pt x="10556" y="21600"/>
                  <a:pt x="9593" y="6947"/>
                  <a:pt x="9535" y="6000"/>
                </a:cubicBezTo>
                <a:lnTo>
                  <a:pt x="10650" y="6000"/>
                </a:lnTo>
                <a:lnTo>
                  <a:pt x="7710" y="0"/>
                </a:lnTo>
                <a:close/>
              </a:path>
            </a:pathLst>
          </a:custGeom>
          <a:gradFill flip="none" rotWithShape="1">
            <a:gsLst>
              <a:gs pos="51000">
                <a:srgbClr val="4472C4">
                  <a:alpha val="28000"/>
                </a:srgbClr>
              </a:gs>
              <a:gs pos="0">
                <a:schemeClr val="accent1">
                  <a:alpha val="0"/>
                </a:schemeClr>
              </a:gs>
              <a:gs pos="92000">
                <a:schemeClr val="accent1"/>
              </a:gs>
            </a:gsLst>
            <a:lin ang="16200000" scaled="1"/>
            <a:tileRect/>
          </a:gradFill>
          <a:ln w="12700">
            <a:gradFill flip="none" rotWithShape="1">
              <a:gsLst>
                <a:gs pos="2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miter lim="400000"/>
          </a:ln>
          <a:effectLst/>
        </p:spPr>
        <p:txBody>
          <a:bodyPr lIns="14117" tIns="14117" rIns="14117" bIns="14117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91465"/>
            <a:endParaRPr sz="500" dirty="0">
              <a:solidFill>
                <a:srgbClr val="FFFFFF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9" name="形状"/>
          <p:cNvSpPr/>
          <p:nvPr/>
        </p:nvSpPr>
        <p:spPr>
          <a:xfrm>
            <a:off x="6258560" y="3315970"/>
            <a:ext cx="913765" cy="431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425" h="21600" extrusionOk="0">
                <a:moveTo>
                  <a:pt x="7710" y="0"/>
                </a:moveTo>
                <a:lnTo>
                  <a:pt x="4770" y="6000"/>
                </a:lnTo>
                <a:lnTo>
                  <a:pt x="5892" y="6000"/>
                </a:lnTo>
                <a:cubicBezTo>
                  <a:pt x="5833" y="6946"/>
                  <a:pt x="4870" y="21600"/>
                  <a:pt x="920" y="21600"/>
                </a:cubicBezTo>
                <a:cubicBezTo>
                  <a:pt x="-3087" y="21600"/>
                  <a:pt x="7274" y="21600"/>
                  <a:pt x="7651" y="21600"/>
                </a:cubicBezTo>
                <a:cubicBezTo>
                  <a:pt x="7658" y="21600"/>
                  <a:pt x="7775" y="21600"/>
                  <a:pt x="7775" y="21600"/>
                </a:cubicBezTo>
                <a:cubicBezTo>
                  <a:pt x="8152" y="21600"/>
                  <a:pt x="18513" y="21600"/>
                  <a:pt x="14506" y="21600"/>
                </a:cubicBezTo>
                <a:cubicBezTo>
                  <a:pt x="10556" y="21600"/>
                  <a:pt x="9593" y="6947"/>
                  <a:pt x="9535" y="6000"/>
                </a:cubicBezTo>
                <a:lnTo>
                  <a:pt x="10650" y="6000"/>
                </a:lnTo>
                <a:lnTo>
                  <a:pt x="7710" y="0"/>
                </a:lnTo>
                <a:close/>
              </a:path>
            </a:pathLst>
          </a:custGeom>
          <a:gradFill flip="none" rotWithShape="1">
            <a:gsLst>
              <a:gs pos="51000">
                <a:srgbClr val="4472C4">
                  <a:alpha val="28000"/>
                </a:srgbClr>
              </a:gs>
              <a:gs pos="0">
                <a:schemeClr val="accent1">
                  <a:alpha val="0"/>
                </a:schemeClr>
              </a:gs>
              <a:gs pos="92000">
                <a:schemeClr val="accent1"/>
              </a:gs>
            </a:gsLst>
            <a:lin ang="16200000" scaled="1"/>
            <a:tileRect/>
          </a:gradFill>
          <a:ln w="12700">
            <a:gradFill flip="none" rotWithShape="1">
              <a:gsLst>
                <a:gs pos="2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miter lim="400000"/>
          </a:ln>
          <a:effectLst/>
        </p:spPr>
        <p:txBody>
          <a:bodyPr lIns="14117" tIns="14117" rIns="14117" bIns="14117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91465"/>
            <a:endParaRPr sz="500" dirty="0">
              <a:solidFill>
                <a:srgbClr val="FFFFFF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0" name="形状"/>
          <p:cNvSpPr/>
          <p:nvPr/>
        </p:nvSpPr>
        <p:spPr>
          <a:xfrm>
            <a:off x="6258560" y="4250055"/>
            <a:ext cx="913765" cy="431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425" h="21600" extrusionOk="0">
                <a:moveTo>
                  <a:pt x="7710" y="0"/>
                </a:moveTo>
                <a:lnTo>
                  <a:pt x="4770" y="6000"/>
                </a:lnTo>
                <a:lnTo>
                  <a:pt x="5892" y="6000"/>
                </a:lnTo>
                <a:cubicBezTo>
                  <a:pt x="5833" y="6946"/>
                  <a:pt x="4870" y="21600"/>
                  <a:pt x="920" y="21600"/>
                </a:cubicBezTo>
                <a:cubicBezTo>
                  <a:pt x="-3087" y="21600"/>
                  <a:pt x="7274" y="21600"/>
                  <a:pt x="7651" y="21600"/>
                </a:cubicBezTo>
                <a:cubicBezTo>
                  <a:pt x="7658" y="21600"/>
                  <a:pt x="7775" y="21600"/>
                  <a:pt x="7775" y="21600"/>
                </a:cubicBezTo>
                <a:cubicBezTo>
                  <a:pt x="8152" y="21600"/>
                  <a:pt x="18513" y="21600"/>
                  <a:pt x="14506" y="21600"/>
                </a:cubicBezTo>
                <a:cubicBezTo>
                  <a:pt x="10556" y="21600"/>
                  <a:pt x="9593" y="6947"/>
                  <a:pt x="9535" y="6000"/>
                </a:cubicBezTo>
                <a:lnTo>
                  <a:pt x="10650" y="6000"/>
                </a:lnTo>
                <a:lnTo>
                  <a:pt x="7710" y="0"/>
                </a:lnTo>
                <a:close/>
              </a:path>
            </a:pathLst>
          </a:custGeom>
          <a:gradFill flip="none" rotWithShape="1">
            <a:gsLst>
              <a:gs pos="51000">
                <a:srgbClr val="4472C4">
                  <a:alpha val="28000"/>
                </a:srgbClr>
              </a:gs>
              <a:gs pos="0">
                <a:schemeClr val="accent1">
                  <a:alpha val="0"/>
                </a:schemeClr>
              </a:gs>
              <a:gs pos="92000">
                <a:schemeClr val="accent1"/>
              </a:gs>
            </a:gsLst>
            <a:lin ang="16200000" scaled="1"/>
            <a:tileRect/>
          </a:gradFill>
          <a:ln w="12700">
            <a:gradFill flip="none" rotWithShape="1">
              <a:gsLst>
                <a:gs pos="2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miter lim="400000"/>
          </a:ln>
          <a:effectLst/>
        </p:spPr>
        <p:txBody>
          <a:bodyPr lIns="14117" tIns="14117" rIns="14117" bIns="14117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91465"/>
            <a:endParaRPr sz="500" dirty="0">
              <a:solidFill>
                <a:srgbClr val="FFFFFF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428865" y="2848610"/>
            <a:ext cx="8115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>
                <a:latin typeface="+mn-ea"/>
              </a:rPr>
              <a:t>执行反馈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456170" y="4523740"/>
            <a:ext cx="8115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>
                <a:latin typeface="+mn-ea"/>
              </a:rPr>
              <a:t>同步控制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735965" y="371475"/>
            <a:ext cx="9500870" cy="471805"/>
          </a:xfrm>
          <a:noFill/>
          <a:ln w="9525">
            <a:noFill/>
            <a:prstDash val="solid"/>
          </a:ln>
        </p:spPr>
        <p:txBody>
          <a:bodyPr lIns="95250" tIns="47625" rIns="95250" bIns="47625" anchor="t">
            <a:noAutofit/>
          </a:bodyPr>
          <a:lstStyle/>
          <a:p>
            <a:pPr marL="0" algn="l" rtl="0" eaLnBrk="0">
              <a:lnSpc>
                <a:spcPct val="83000"/>
              </a:lnSpc>
              <a:buClrTx/>
              <a:buSzTx/>
              <a:buNone/>
            </a:pPr>
            <a:r>
              <a:rPr lang="zh-CN" altLang="en-US" b="1" dirty="0">
                <a:latin typeface="+mj-ea"/>
                <a:ea typeface="+mj-ea"/>
              </a:rPr>
              <a:t>大小模型联动：实现复杂逻辑解构与处理</a:t>
            </a:r>
            <a:endParaRPr lang="zh-CN" altLang="en-US" b="1" dirty="0">
              <a:latin typeface="+mj-ea"/>
              <a:ea typeface="+mj-ea"/>
              <a:sym typeface="+mn-ea"/>
            </a:endParaRPr>
          </a:p>
        </p:txBody>
      </p:sp>
      <p:sp>
        <p:nvSpPr>
          <p:cNvPr id="3" name="rect 1512"/>
          <p:cNvSpPr/>
          <p:nvPr/>
        </p:nvSpPr>
        <p:spPr>
          <a:xfrm>
            <a:off x="5388610" y="1078865"/>
            <a:ext cx="6203950" cy="5236210"/>
          </a:xfrm>
          <a:prstGeom prst="rect">
            <a:avLst/>
          </a:prstGeom>
          <a:gradFill>
            <a:gsLst>
              <a:gs pos="100000">
                <a:srgbClr val="2F85F9">
                  <a:alpha val="0"/>
                </a:srgbClr>
              </a:gs>
              <a:gs pos="0">
                <a:srgbClr val="2F85F9">
                  <a:alpha val="10000"/>
                </a:srgbClr>
              </a:gs>
            </a:gsLst>
            <a:lin ang="5400000" scaled="0"/>
          </a:gradFill>
          <a:ln w="0" cap="flat">
            <a:noFill/>
            <a:prstDash val="solid"/>
            <a:miter lim="0"/>
          </a:ln>
        </p:spPr>
        <p:txBody>
          <a:bodyPr lIns="288290" tIns="288290" rIns="288290" bIns="288290" rtlCol="0"/>
          <a:lstStyle/>
          <a:p>
            <a:pPr marL="298450" indent="-285750" algn="l" rtl="0" eaLnBrk="0">
              <a:lnSpc>
                <a:spcPct val="200000"/>
              </a:lnSpc>
              <a:buClr>
                <a:srgbClr val="0050CA"/>
              </a:buClr>
              <a:buFont typeface="Wingdings" panose="05000000000000000000" charset="0"/>
              <a:buChar char="u"/>
            </a:pPr>
            <a:r>
              <a:rPr sz="1400" kern="0" spc="7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  <a:sym typeface="+mn-ea"/>
              </a:rPr>
              <a:t>分析任务开启</a:t>
            </a:r>
            <a:r>
              <a:rPr sz="1400" kern="0" spc="-25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  <a:sym typeface="+mn-ea"/>
              </a:rPr>
              <a:t> </a:t>
            </a:r>
            <a:r>
              <a:rPr sz="1400" kern="0" spc="7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  <a:sym typeface="+mn-ea"/>
              </a:rPr>
              <a:t>，首先进</a:t>
            </a:r>
            <a:r>
              <a:rPr sz="1400" kern="0" spc="6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  <a:sym typeface="+mn-ea"/>
              </a:rPr>
              <a:t>行视频取流</a:t>
            </a:r>
            <a:r>
              <a:rPr sz="1400" kern="0" spc="-26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  <a:sym typeface="+mn-ea"/>
              </a:rPr>
              <a:t> </a:t>
            </a:r>
            <a:r>
              <a:rPr sz="1400" kern="0" spc="6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  <a:sym typeface="+mn-ea"/>
              </a:rPr>
              <a:t>，开展小模型分</a:t>
            </a:r>
            <a:r>
              <a:rPr sz="1400" kern="0" spc="3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  <a:sym typeface="+mn-ea"/>
              </a:rPr>
              <a:t>析；</a:t>
            </a:r>
            <a:endParaRPr sz="1400" dirty="0">
              <a:latin typeface="+mn-ea"/>
              <a:cs typeface="+mn-ea"/>
            </a:endParaRPr>
          </a:p>
          <a:p>
            <a:pPr marL="298450" indent="-285750" algn="l" rtl="0" eaLnBrk="0">
              <a:lnSpc>
                <a:spcPct val="200000"/>
              </a:lnSpc>
              <a:spcBef>
                <a:spcPts val="460"/>
              </a:spcBef>
              <a:buClr>
                <a:srgbClr val="0050CA"/>
              </a:buClr>
              <a:buFont typeface="Wingdings" panose="05000000000000000000" charset="0"/>
              <a:buChar char="u"/>
            </a:pPr>
            <a:r>
              <a:rPr sz="1400" kern="0" spc="7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  <a:sym typeface="+mn-ea"/>
              </a:rPr>
              <a:t>若未达到阈值标准设定</a:t>
            </a:r>
            <a:r>
              <a:rPr sz="1400" kern="0" spc="-26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  <a:sym typeface="+mn-ea"/>
              </a:rPr>
              <a:t> </a:t>
            </a:r>
            <a:r>
              <a:rPr sz="1400" kern="0" spc="7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  <a:sym typeface="+mn-ea"/>
              </a:rPr>
              <a:t>，视频取流环节重新操作；</a:t>
            </a:r>
            <a:endParaRPr sz="1400" dirty="0">
              <a:latin typeface="+mn-ea"/>
              <a:cs typeface="+mn-ea"/>
            </a:endParaRPr>
          </a:p>
          <a:p>
            <a:pPr marL="298450" indent="-285750" algn="l" rtl="0" eaLnBrk="0">
              <a:lnSpc>
                <a:spcPct val="200000"/>
              </a:lnSpc>
              <a:spcBef>
                <a:spcPts val="450"/>
              </a:spcBef>
              <a:buClr>
                <a:srgbClr val="0050CA"/>
              </a:buClr>
              <a:buFont typeface="Wingdings" panose="05000000000000000000" charset="0"/>
              <a:buChar char="u"/>
            </a:pPr>
            <a:r>
              <a:rPr sz="1400" kern="0" spc="7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  <a:sym typeface="+mn-ea"/>
              </a:rPr>
              <a:t>若未达到阈值标准设定</a:t>
            </a:r>
            <a:r>
              <a:rPr sz="1400" kern="0" spc="-25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  <a:sym typeface="+mn-ea"/>
              </a:rPr>
              <a:t> </a:t>
            </a:r>
            <a:r>
              <a:rPr sz="1400" kern="0" spc="7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  <a:sym typeface="+mn-ea"/>
              </a:rPr>
              <a:t>，进入大模型校验流程</a:t>
            </a:r>
            <a:r>
              <a:rPr sz="1400" kern="0" spc="6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  <a:sym typeface="+mn-ea"/>
              </a:rPr>
              <a:t>；</a:t>
            </a:r>
            <a:endParaRPr sz="1400" dirty="0">
              <a:latin typeface="+mn-ea"/>
              <a:cs typeface="+mn-ea"/>
            </a:endParaRPr>
          </a:p>
          <a:p>
            <a:pPr marL="298450" indent="-285750" algn="l" rtl="0" eaLnBrk="0">
              <a:lnSpc>
                <a:spcPct val="200000"/>
              </a:lnSpc>
              <a:spcBef>
                <a:spcPts val="460"/>
              </a:spcBef>
              <a:buClr>
                <a:srgbClr val="0050CA"/>
              </a:buClr>
              <a:buFont typeface="Wingdings" panose="05000000000000000000" charset="0"/>
              <a:buChar char="u"/>
            </a:pPr>
            <a:r>
              <a:rPr sz="1400" kern="0" spc="8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  <a:sym typeface="+mn-ea"/>
              </a:rPr>
              <a:t>大模型对视频流进行全局</a:t>
            </a:r>
            <a:r>
              <a:rPr sz="1400" kern="0" spc="7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  <a:sym typeface="+mn-ea"/>
              </a:rPr>
              <a:t>特征理解后</a:t>
            </a:r>
            <a:r>
              <a:rPr sz="1400" kern="0" spc="-25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  <a:sym typeface="+mn-ea"/>
              </a:rPr>
              <a:t> </a:t>
            </a:r>
            <a:r>
              <a:rPr sz="1400" kern="0" spc="7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  <a:sym typeface="+mn-ea"/>
              </a:rPr>
              <a:t>，输出最终判</a:t>
            </a:r>
            <a:r>
              <a:rPr sz="1400" kern="0" spc="8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  <a:sym typeface="+mn-ea"/>
              </a:rPr>
              <a:t>定结果</a:t>
            </a:r>
            <a:r>
              <a:rPr sz="1400" kern="0" spc="-26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  <a:sym typeface="+mn-ea"/>
              </a:rPr>
              <a:t> </a:t>
            </a:r>
            <a:r>
              <a:rPr sz="1400" kern="0" spc="8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  <a:sym typeface="+mn-ea"/>
              </a:rPr>
              <a:t>，未达到阈值则返回视</a:t>
            </a:r>
            <a:r>
              <a:rPr sz="1400" kern="0" spc="7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  <a:sym typeface="+mn-ea"/>
              </a:rPr>
              <a:t>频取流</a:t>
            </a:r>
            <a:r>
              <a:rPr sz="1400" kern="0" spc="-26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  <a:sym typeface="+mn-ea"/>
              </a:rPr>
              <a:t> </a:t>
            </a:r>
            <a:r>
              <a:rPr sz="1400" kern="0" spc="7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  <a:sym typeface="+mn-ea"/>
              </a:rPr>
              <a:t>，告警输出停</a:t>
            </a:r>
            <a:r>
              <a:rPr sz="1400" kern="0" spc="8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  <a:sym typeface="+mn-ea"/>
              </a:rPr>
              <a:t>留在小模型检出环节；</a:t>
            </a:r>
            <a:endParaRPr sz="1400" dirty="0">
              <a:latin typeface="+mn-ea"/>
              <a:cs typeface="+mn-ea"/>
            </a:endParaRPr>
          </a:p>
          <a:p>
            <a:pPr marL="285750" indent="-285750" algn="l" rtl="0" eaLnBrk="0">
              <a:lnSpc>
                <a:spcPct val="200000"/>
              </a:lnSpc>
              <a:buClr>
                <a:srgbClr val="0050CA"/>
              </a:buClr>
              <a:buFont typeface="Wingdings" panose="05000000000000000000" charset="0"/>
              <a:buChar char="u"/>
            </a:pPr>
            <a:r>
              <a:rPr sz="1400" kern="0" spc="8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  <a:sym typeface="+mn-ea"/>
              </a:rPr>
              <a:t>达到阈值即输出最终告警</a:t>
            </a:r>
            <a:r>
              <a:rPr sz="1400" kern="0" spc="7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  <a:sym typeface="+mn-ea"/>
              </a:rPr>
              <a:t>结果</a:t>
            </a:r>
            <a:r>
              <a:rPr sz="1400" kern="0" spc="-25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  <a:sym typeface="+mn-ea"/>
              </a:rPr>
              <a:t> </a:t>
            </a:r>
            <a:r>
              <a:rPr sz="1400" kern="0" spc="7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  <a:sym typeface="+mn-ea"/>
              </a:rPr>
              <a:t>，告警准确率由大小</a:t>
            </a:r>
            <a:r>
              <a:rPr sz="1400" kern="0" spc="80" dirty="0">
                <a:solidFill>
                  <a:srgbClr val="3F3F3F">
                    <a:alpha val="100000"/>
                  </a:srgbClr>
                </a:solidFill>
                <a:latin typeface="+mn-ea"/>
                <a:cs typeface="+mn-ea"/>
                <a:sym typeface="+mn-ea"/>
              </a:rPr>
              <a:t>模型共同承担。</a:t>
            </a:r>
            <a:endParaRPr lang="zh-CN" altLang="en-US" sz="1400" kern="0" spc="80" dirty="0">
              <a:solidFill>
                <a:srgbClr val="3F3F3F">
                  <a:alpha val="100000"/>
                </a:srgb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22" name="图片 21"/>
          <p:cNvPicPr/>
          <p:nvPr/>
        </p:nvPicPr>
        <p:blipFill>
          <a:blip r:embed="rId3"/>
          <a:stretch>
            <a:fillRect/>
          </a:stretch>
        </p:blipFill>
        <p:spPr>
          <a:xfrm>
            <a:off x="8439150" y="4060825"/>
            <a:ext cx="3947795" cy="3158490"/>
          </a:xfrm>
          <a:prstGeom prst="rect">
            <a:avLst/>
          </a:prstGeom>
        </p:spPr>
      </p:pic>
      <p:sp>
        <p:nvSpPr>
          <p:cNvPr id="4" name="textbox 1516"/>
          <p:cNvSpPr/>
          <p:nvPr/>
        </p:nvSpPr>
        <p:spPr>
          <a:xfrm>
            <a:off x="6469480" y="1728253"/>
            <a:ext cx="4764405" cy="41529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+mn-ea"/>
              <a:cs typeface="Arial" panose="020B0604020202020204"/>
            </a:endParaRPr>
          </a:p>
          <a:p>
            <a:pPr marL="284480" indent="-271780" algn="l" rtl="0" eaLnBrk="0">
              <a:lnSpc>
                <a:spcPct val="157000"/>
              </a:lnSpc>
            </a:pPr>
            <a:endParaRPr sz="100" dirty="0">
              <a:latin typeface="+mn-ea"/>
              <a:cs typeface="Arial" panose="020B0604020202020204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2460" y="1079500"/>
            <a:ext cx="4302125" cy="523621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073190" y="1279525"/>
            <a:ext cx="1466215" cy="476885"/>
          </a:xfrm>
          <a:prstGeom prst="ellipse">
            <a:avLst/>
          </a:prstGeom>
          <a:solidFill>
            <a:srgbClr val="EFF8FF"/>
          </a:solidFill>
          <a:ln>
            <a:solidFill>
              <a:srgbClr val="537DDD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  <a:latin typeface="+mn-ea"/>
              </a:rPr>
              <a:t>分析任务开始</a:t>
            </a:r>
          </a:p>
        </p:txBody>
      </p:sp>
      <p:sp>
        <p:nvSpPr>
          <p:cNvPr id="6" name="矩形 5"/>
          <p:cNvSpPr/>
          <p:nvPr/>
        </p:nvSpPr>
        <p:spPr>
          <a:xfrm>
            <a:off x="2989687" y="2144395"/>
            <a:ext cx="1633220" cy="432000"/>
          </a:xfrm>
          <a:prstGeom prst="rect">
            <a:avLst/>
          </a:prstGeom>
          <a:solidFill>
            <a:srgbClr val="EFF8FF"/>
          </a:solidFill>
          <a:ln>
            <a:solidFill>
              <a:srgbClr val="537DDD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  <a:latin typeface="+mn-ea"/>
              </a:rPr>
              <a:t>视频取流</a:t>
            </a:r>
          </a:p>
        </p:txBody>
      </p:sp>
      <p:sp>
        <p:nvSpPr>
          <p:cNvPr id="7" name="矩形 6"/>
          <p:cNvSpPr/>
          <p:nvPr/>
        </p:nvSpPr>
        <p:spPr>
          <a:xfrm>
            <a:off x="2989687" y="3968750"/>
            <a:ext cx="1633220" cy="432000"/>
          </a:xfrm>
          <a:prstGeom prst="rect">
            <a:avLst/>
          </a:prstGeom>
          <a:solidFill>
            <a:srgbClr val="EFF8FF"/>
          </a:solidFill>
          <a:ln>
            <a:solidFill>
              <a:srgbClr val="537DDD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  <a:latin typeface="+mn-ea"/>
              </a:rPr>
              <a:t>触发大模型任务</a:t>
            </a:r>
          </a:p>
        </p:txBody>
      </p:sp>
      <p:sp>
        <p:nvSpPr>
          <p:cNvPr id="8" name="菱形 7"/>
          <p:cNvSpPr/>
          <p:nvPr/>
        </p:nvSpPr>
        <p:spPr>
          <a:xfrm>
            <a:off x="2888298" y="2984500"/>
            <a:ext cx="1836000" cy="576000"/>
          </a:xfrm>
          <a:prstGeom prst="diamond">
            <a:avLst/>
          </a:prstGeom>
          <a:solidFill>
            <a:srgbClr val="EFF8FF"/>
          </a:solidFill>
          <a:ln>
            <a:solidFill>
              <a:srgbClr val="537DDD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  <a:latin typeface="+mn-ea"/>
                <a:cs typeface="+mn-ea"/>
              </a:rPr>
              <a:t>CV</a:t>
            </a:r>
            <a:r>
              <a:rPr lang="zh-CN" altLang="en-US" sz="1200" b="1">
                <a:solidFill>
                  <a:schemeClr val="tx1"/>
                </a:solidFill>
                <a:latin typeface="+mn-ea"/>
                <a:cs typeface="+mn-ea"/>
              </a:rPr>
              <a:t>模型分析</a:t>
            </a:r>
          </a:p>
        </p:txBody>
      </p:sp>
      <p:sp>
        <p:nvSpPr>
          <p:cNvPr id="9" name="菱形 8"/>
          <p:cNvSpPr/>
          <p:nvPr/>
        </p:nvSpPr>
        <p:spPr>
          <a:xfrm>
            <a:off x="2888298" y="4763135"/>
            <a:ext cx="1836000" cy="576000"/>
          </a:xfrm>
          <a:prstGeom prst="diamond">
            <a:avLst/>
          </a:prstGeom>
          <a:solidFill>
            <a:srgbClr val="EFF8FF"/>
          </a:solidFill>
          <a:ln>
            <a:solidFill>
              <a:srgbClr val="537DDD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  <a:latin typeface="+mn-ea"/>
              </a:rPr>
              <a:t>大模型校验</a:t>
            </a:r>
          </a:p>
        </p:txBody>
      </p:sp>
      <p:sp>
        <p:nvSpPr>
          <p:cNvPr id="11" name="矩形 10"/>
          <p:cNvSpPr/>
          <p:nvPr/>
        </p:nvSpPr>
        <p:spPr>
          <a:xfrm>
            <a:off x="2989687" y="5701665"/>
            <a:ext cx="1633220" cy="432000"/>
          </a:xfrm>
          <a:prstGeom prst="rect">
            <a:avLst/>
          </a:prstGeom>
          <a:solidFill>
            <a:srgbClr val="EFF8FF"/>
          </a:solidFill>
          <a:ln>
            <a:solidFill>
              <a:srgbClr val="537DDD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  <a:latin typeface="+mn-ea"/>
                <a:sym typeface="+mn-ea"/>
              </a:rPr>
              <a:t>输出结果</a:t>
            </a:r>
          </a:p>
        </p:txBody>
      </p:sp>
      <p:sp>
        <p:nvSpPr>
          <p:cNvPr id="12" name="矩形 11"/>
          <p:cNvSpPr/>
          <p:nvPr/>
        </p:nvSpPr>
        <p:spPr>
          <a:xfrm>
            <a:off x="876300" y="5701665"/>
            <a:ext cx="1633220" cy="432000"/>
          </a:xfrm>
          <a:prstGeom prst="rect">
            <a:avLst/>
          </a:prstGeom>
          <a:solidFill>
            <a:srgbClr val="EFF8FF"/>
          </a:solidFill>
          <a:ln>
            <a:solidFill>
              <a:srgbClr val="537DDD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  <a:latin typeface="+mn-ea"/>
              </a:rPr>
              <a:t>触发告警</a:t>
            </a:r>
          </a:p>
        </p:txBody>
      </p:sp>
      <p:sp>
        <p:nvSpPr>
          <p:cNvPr id="13" name="矩形 12"/>
          <p:cNvSpPr/>
          <p:nvPr/>
        </p:nvSpPr>
        <p:spPr>
          <a:xfrm>
            <a:off x="876300" y="3056255"/>
            <a:ext cx="1633220" cy="432000"/>
          </a:xfrm>
          <a:prstGeom prst="rect">
            <a:avLst/>
          </a:prstGeom>
          <a:solidFill>
            <a:srgbClr val="EFF8FF"/>
          </a:solidFill>
          <a:ln>
            <a:solidFill>
              <a:srgbClr val="537DDD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  <a:latin typeface="+mn-ea"/>
              </a:rPr>
              <a:t>未达标</a:t>
            </a:r>
          </a:p>
        </p:txBody>
      </p:sp>
      <p:cxnSp>
        <p:nvCxnSpPr>
          <p:cNvPr id="14" name="直接箭头连接符 13"/>
          <p:cNvCxnSpPr>
            <a:stCxn id="5" idx="4"/>
            <a:endCxn id="6" idx="0"/>
          </p:cNvCxnSpPr>
          <p:nvPr/>
        </p:nvCxnSpPr>
        <p:spPr>
          <a:xfrm>
            <a:off x="3806190" y="1756410"/>
            <a:ext cx="0" cy="387985"/>
          </a:xfrm>
          <a:prstGeom prst="straightConnector1">
            <a:avLst/>
          </a:prstGeom>
          <a:ln w="12700" cmpd="sng">
            <a:solidFill>
              <a:schemeClr val="tx2">
                <a:lumMod val="60000"/>
                <a:lumOff val="40000"/>
              </a:schemeClr>
            </a:solidFill>
            <a:prstDash val="lgDash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6" idx="2"/>
            <a:endCxn id="8" idx="0"/>
          </p:cNvCxnSpPr>
          <p:nvPr/>
        </p:nvCxnSpPr>
        <p:spPr>
          <a:xfrm>
            <a:off x="3806190" y="2576195"/>
            <a:ext cx="0" cy="408305"/>
          </a:xfrm>
          <a:prstGeom prst="straightConnector1">
            <a:avLst/>
          </a:prstGeom>
          <a:ln w="12700" cmpd="sng">
            <a:solidFill>
              <a:schemeClr val="tx2">
                <a:lumMod val="60000"/>
                <a:lumOff val="40000"/>
              </a:schemeClr>
            </a:solidFill>
            <a:prstDash val="lgDash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8" idx="2"/>
            <a:endCxn id="7" idx="0"/>
          </p:cNvCxnSpPr>
          <p:nvPr/>
        </p:nvCxnSpPr>
        <p:spPr>
          <a:xfrm>
            <a:off x="3806190" y="3560445"/>
            <a:ext cx="0" cy="408305"/>
          </a:xfrm>
          <a:prstGeom prst="straightConnector1">
            <a:avLst/>
          </a:prstGeom>
          <a:ln w="12700" cmpd="sng">
            <a:solidFill>
              <a:schemeClr val="tx2">
                <a:lumMod val="60000"/>
                <a:lumOff val="40000"/>
              </a:schemeClr>
            </a:solidFill>
            <a:prstDash val="lgDash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7" idx="2"/>
            <a:endCxn id="9" idx="0"/>
          </p:cNvCxnSpPr>
          <p:nvPr/>
        </p:nvCxnSpPr>
        <p:spPr>
          <a:xfrm>
            <a:off x="3806190" y="4400550"/>
            <a:ext cx="0" cy="362585"/>
          </a:xfrm>
          <a:prstGeom prst="straightConnector1">
            <a:avLst/>
          </a:prstGeom>
          <a:ln w="12700" cmpd="sng">
            <a:solidFill>
              <a:schemeClr val="tx2">
                <a:lumMod val="60000"/>
                <a:lumOff val="40000"/>
              </a:schemeClr>
            </a:solidFill>
            <a:prstDash val="lgDash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9" idx="2"/>
            <a:endCxn id="11" idx="0"/>
          </p:cNvCxnSpPr>
          <p:nvPr/>
        </p:nvCxnSpPr>
        <p:spPr>
          <a:xfrm>
            <a:off x="3806190" y="5339080"/>
            <a:ext cx="0" cy="362585"/>
          </a:xfrm>
          <a:prstGeom prst="straightConnector1">
            <a:avLst/>
          </a:prstGeom>
          <a:ln w="12700" cmpd="sng">
            <a:solidFill>
              <a:schemeClr val="tx2">
                <a:lumMod val="60000"/>
                <a:lumOff val="40000"/>
              </a:schemeClr>
            </a:solidFill>
            <a:prstDash val="lgDash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8" idx="1"/>
            <a:endCxn id="13" idx="3"/>
          </p:cNvCxnSpPr>
          <p:nvPr/>
        </p:nvCxnSpPr>
        <p:spPr>
          <a:xfrm flipH="1" flipV="1">
            <a:off x="2509520" y="3272155"/>
            <a:ext cx="379095" cy="635"/>
          </a:xfrm>
          <a:prstGeom prst="straightConnector1">
            <a:avLst/>
          </a:prstGeom>
          <a:ln w="12700" cmpd="sng">
            <a:solidFill>
              <a:schemeClr val="tx2">
                <a:lumMod val="60000"/>
                <a:lumOff val="40000"/>
              </a:schemeClr>
            </a:solidFill>
            <a:prstDash val="lgDash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13" idx="0"/>
            <a:endCxn id="6" idx="1"/>
          </p:cNvCxnSpPr>
          <p:nvPr/>
        </p:nvCxnSpPr>
        <p:spPr>
          <a:xfrm rot="16200000">
            <a:off x="1993265" y="2059940"/>
            <a:ext cx="695960" cy="1296670"/>
          </a:xfrm>
          <a:prstGeom prst="bentConnector2">
            <a:avLst/>
          </a:prstGeom>
          <a:ln w="12700" cmpd="sng">
            <a:solidFill>
              <a:schemeClr val="tx2">
                <a:lumMod val="60000"/>
                <a:lumOff val="40000"/>
              </a:schemeClr>
            </a:solidFill>
            <a:prstDash val="lgDash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1" idx="1"/>
            <a:endCxn id="12" idx="3"/>
          </p:cNvCxnSpPr>
          <p:nvPr/>
        </p:nvCxnSpPr>
        <p:spPr>
          <a:xfrm flipH="1">
            <a:off x="2509520" y="5917565"/>
            <a:ext cx="480060" cy="0"/>
          </a:xfrm>
          <a:prstGeom prst="straightConnector1">
            <a:avLst/>
          </a:prstGeom>
          <a:ln w="12700" cmpd="sng">
            <a:solidFill>
              <a:schemeClr val="tx2">
                <a:lumMod val="60000"/>
                <a:lumOff val="40000"/>
              </a:schemeClr>
            </a:solidFill>
            <a:prstDash val="lgDash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9" idx="1"/>
            <a:endCxn id="13" idx="2"/>
          </p:cNvCxnSpPr>
          <p:nvPr/>
        </p:nvCxnSpPr>
        <p:spPr>
          <a:xfrm rot="10800000">
            <a:off x="1692275" y="3488055"/>
            <a:ext cx="1195705" cy="1563370"/>
          </a:xfrm>
          <a:prstGeom prst="bentConnector2">
            <a:avLst/>
          </a:prstGeom>
          <a:ln w="12700" cmpd="sng">
            <a:solidFill>
              <a:schemeClr val="tx2">
                <a:lumMod val="60000"/>
                <a:lumOff val="40000"/>
              </a:schemeClr>
            </a:solidFill>
            <a:prstDash val="lgDash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817927" y="348872"/>
            <a:ext cx="5516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latin typeface="+mj-ea"/>
                <a:ea typeface="+mj-ea"/>
              </a:rPr>
              <a:t>云边协同机制：智能能力高效下发</a:t>
            </a:r>
          </a:p>
        </p:txBody>
      </p:sp>
      <p:sp>
        <p:nvSpPr>
          <p:cNvPr id="5" name="矩形 4"/>
          <p:cNvSpPr/>
          <p:nvPr/>
        </p:nvSpPr>
        <p:spPr>
          <a:xfrm>
            <a:off x="228600" y="4975225"/>
            <a:ext cx="11712575" cy="1645920"/>
          </a:xfrm>
          <a:prstGeom prst="rect">
            <a:avLst/>
          </a:prstGeom>
          <a:solidFill>
            <a:srgbClr val="53B6FF">
              <a:alpha val="1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+mn-ea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600" y="2689225"/>
            <a:ext cx="11712575" cy="1842770"/>
          </a:xfrm>
          <a:prstGeom prst="rect">
            <a:avLst/>
          </a:prstGeom>
          <a:solidFill>
            <a:srgbClr val="0050CA">
              <a:alpha val="1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6390" y="870585"/>
            <a:ext cx="11388725" cy="1764000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b="0" dirty="0">
                <a:latin typeface="+mn-ea"/>
                <a:cs typeface="+mn-ea"/>
              </a:rPr>
              <a:t>在服务各方客户、交付各地项目的过程中，应考虑以能力组件的方式沉淀可复用的边缘产品功能，并在新业务场景中对组件进行拼装、重组，从而快速满足同类场景的用户需求，以及减少个性化需求的开发工作量。</a:t>
            </a:r>
          </a:p>
          <a:p>
            <a:pPr marL="173990" lvl="1" indent="-1517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err="1">
                <a:solidFill>
                  <a:srgbClr val="0050CA"/>
                </a:solidFill>
                <a:latin typeface="+mn-ea"/>
                <a:cs typeface="+mn-ea"/>
                <a:sym typeface="+mn-ea"/>
              </a:rPr>
              <a:t>持续迭代升级：</a:t>
            </a:r>
            <a:r>
              <a:rPr lang="zh-CN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应用智能增强后产生新数据推动模型持续迭代优化，确保系统始终处于动态进化状态</a:t>
            </a:r>
          </a:p>
          <a:p>
            <a:pPr marL="173990" lvl="1" indent="-1517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err="1">
                <a:solidFill>
                  <a:srgbClr val="0050CA"/>
                </a:solidFill>
                <a:latin typeface="+mn-ea"/>
                <a:cs typeface="+mn-ea"/>
                <a:sym typeface="+mn-ea"/>
              </a:rPr>
              <a:t>优化模型下发：</a:t>
            </a: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模型通过训练优化后下发至边缘，提升应用智能水平实现从数据到价值的高效转化。</a:t>
            </a:r>
          </a:p>
          <a:p>
            <a:pPr marL="173990" lvl="1" indent="-1517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err="1">
                <a:solidFill>
                  <a:srgbClr val="0050CA"/>
                </a:solidFill>
                <a:latin typeface="+mn-ea"/>
                <a:cs typeface="+mn-ea"/>
                <a:sym typeface="+mn-ea"/>
              </a:rPr>
              <a:t>数据驱动智能</a:t>
            </a:r>
            <a:r>
              <a:rPr lang="zh-CN" altLang="en-US" sz="1400" b="1" dirty="0" err="1">
                <a:solidFill>
                  <a:srgbClr val="2468F2"/>
                </a:solidFill>
                <a:latin typeface="+mn-ea"/>
                <a:cs typeface="+mn-ea"/>
                <a:sym typeface="+mn-ea"/>
              </a:rPr>
              <a:t>：</a:t>
            </a:r>
            <a:r>
              <a:rPr lang="zh-CN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边缘应用生成数据，经云端汇聚与标注后，为</a:t>
            </a: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模型提供高质量训练素材，形成闭环起点，奠定智能化基础。</a:t>
            </a:r>
            <a:endParaRPr lang="zh-CN" altLang="en-US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</a:pPr>
            <a:endParaRPr kumimoji="1" lang="zh-CN" altLang="zh-CN" sz="1400" b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7587" y="2896618"/>
            <a:ext cx="2560169" cy="1440000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145" rtlCol="0" anchor="t"/>
          <a:lstStyle/>
          <a:p>
            <a:pPr algn="ctr"/>
            <a:r>
              <a:rPr kumimoji="1" lang="en-US" altLang="zh-CN" sz="1200" b="1" dirty="0">
                <a:solidFill>
                  <a:srgbClr val="0050CA"/>
                </a:solidFill>
                <a:latin typeface="+mn-ea"/>
                <a:cs typeface="+mn-ea"/>
              </a:rPr>
              <a:t>IOT</a:t>
            </a:r>
            <a:r>
              <a:rPr kumimoji="1" lang="zh-CN" altLang="en-US" sz="1200" b="1" dirty="0">
                <a:solidFill>
                  <a:srgbClr val="0050CA"/>
                </a:solidFill>
                <a:latin typeface="+mn-ea"/>
                <a:cs typeface="+mn-ea"/>
              </a:rPr>
              <a:t>接入组件</a:t>
            </a:r>
          </a:p>
        </p:txBody>
      </p:sp>
      <p:sp>
        <p:nvSpPr>
          <p:cNvPr id="11" name="矩形 83"/>
          <p:cNvSpPr/>
          <p:nvPr>
            <p:custDataLst>
              <p:tags r:id="rId1"/>
            </p:custDataLst>
          </p:nvPr>
        </p:nvSpPr>
        <p:spPr>
          <a:xfrm>
            <a:off x="953655" y="3361489"/>
            <a:ext cx="1117108" cy="336019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en-US" altLang="zh-CN" sz="100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Modbus</a:t>
            </a:r>
          </a:p>
        </p:txBody>
      </p:sp>
      <p:sp>
        <p:nvSpPr>
          <p:cNvPr id="6" name="矩形 83"/>
          <p:cNvSpPr/>
          <p:nvPr>
            <p:custDataLst>
              <p:tags r:id="rId2"/>
            </p:custDataLst>
          </p:nvPr>
        </p:nvSpPr>
        <p:spPr>
          <a:xfrm>
            <a:off x="953655" y="3862033"/>
            <a:ext cx="1117108" cy="336019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en-US" altLang="zh-CN" sz="100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S7</a:t>
            </a:r>
          </a:p>
        </p:txBody>
      </p:sp>
      <p:sp>
        <p:nvSpPr>
          <p:cNvPr id="7" name="矩形 83"/>
          <p:cNvSpPr/>
          <p:nvPr>
            <p:custDataLst>
              <p:tags r:id="rId3"/>
            </p:custDataLst>
          </p:nvPr>
        </p:nvSpPr>
        <p:spPr>
          <a:xfrm>
            <a:off x="2176832" y="3361489"/>
            <a:ext cx="1117108" cy="336019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en-US" altLang="zh-CN" sz="100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OPC-UA</a:t>
            </a:r>
          </a:p>
        </p:txBody>
      </p:sp>
      <p:sp>
        <p:nvSpPr>
          <p:cNvPr id="8" name="矩形 83"/>
          <p:cNvSpPr/>
          <p:nvPr>
            <p:custDataLst>
              <p:tags r:id="rId4"/>
            </p:custDataLst>
          </p:nvPr>
        </p:nvSpPr>
        <p:spPr>
          <a:xfrm>
            <a:off x="2176832" y="3862033"/>
            <a:ext cx="1117108" cy="336019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en-US" altLang="zh-CN" sz="100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GB28181</a:t>
            </a:r>
          </a:p>
        </p:txBody>
      </p:sp>
      <p:sp>
        <p:nvSpPr>
          <p:cNvPr id="9" name="矩形 8"/>
          <p:cNvSpPr/>
          <p:nvPr/>
        </p:nvSpPr>
        <p:spPr>
          <a:xfrm>
            <a:off x="3579436" y="2896618"/>
            <a:ext cx="2560169" cy="1440000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145" rtlCol="0" anchor="t"/>
          <a:lstStyle/>
          <a:p>
            <a:pPr algn="ctr"/>
            <a:r>
              <a:rPr kumimoji="1" lang="en-US" altLang="zh-CN" sz="1200" b="1" dirty="0">
                <a:solidFill>
                  <a:srgbClr val="0050CA"/>
                </a:solidFill>
                <a:latin typeface="+mn-ea"/>
                <a:cs typeface="+mn-ea"/>
              </a:rPr>
              <a:t>AI</a:t>
            </a:r>
            <a:r>
              <a:rPr kumimoji="1" lang="zh-CN" altLang="en-US" sz="1200" b="1" dirty="0">
                <a:solidFill>
                  <a:srgbClr val="0050CA"/>
                </a:solidFill>
                <a:latin typeface="+mn-ea"/>
                <a:cs typeface="+mn-ea"/>
              </a:rPr>
              <a:t>算法组件</a:t>
            </a:r>
          </a:p>
        </p:txBody>
      </p:sp>
      <p:sp>
        <p:nvSpPr>
          <p:cNvPr id="19" name="矩形 83"/>
          <p:cNvSpPr/>
          <p:nvPr>
            <p:custDataLst>
              <p:tags r:id="rId5"/>
            </p:custDataLst>
          </p:nvPr>
        </p:nvSpPr>
        <p:spPr>
          <a:xfrm>
            <a:off x="3685504" y="3361489"/>
            <a:ext cx="1117108" cy="336019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0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安全生产</a:t>
            </a:r>
          </a:p>
        </p:txBody>
      </p:sp>
      <p:sp>
        <p:nvSpPr>
          <p:cNvPr id="36" name="矩形 83"/>
          <p:cNvSpPr/>
          <p:nvPr>
            <p:custDataLst>
              <p:tags r:id="rId6"/>
            </p:custDataLst>
          </p:nvPr>
        </p:nvSpPr>
        <p:spPr>
          <a:xfrm>
            <a:off x="3685504" y="3862033"/>
            <a:ext cx="1117108" cy="336019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0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火灾识别</a:t>
            </a:r>
          </a:p>
        </p:txBody>
      </p:sp>
      <p:sp>
        <p:nvSpPr>
          <p:cNvPr id="44" name="矩形 83"/>
          <p:cNvSpPr/>
          <p:nvPr>
            <p:custDataLst>
              <p:tags r:id="rId7"/>
            </p:custDataLst>
          </p:nvPr>
        </p:nvSpPr>
        <p:spPr>
          <a:xfrm>
            <a:off x="4908681" y="3361489"/>
            <a:ext cx="1117108" cy="336019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0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安防算法</a:t>
            </a:r>
          </a:p>
        </p:txBody>
      </p:sp>
      <p:sp>
        <p:nvSpPr>
          <p:cNvPr id="45" name="矩形 83"/>
          <p:cNvSpPr/>
          <p:nvPr>
            <p:custDataLst>
              <p:tags r:id="rId8"/>
            </p:custDataLst>
          </p:nvPr>
        </p:nvSpPr>
        <p:spPr>
          <a:xfrm>
            <a:off x="4908681" y="3862033"/>
            <a:ext cx="1117108" cy="336019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0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小场景算法</a:t>
            </a:r>
          </a:p>
        </p:txBody>
      </p:sp>
      <p:sp>
        <p:nvSpPr>
          <p:cNvPr id="46" name="矩形 45"/>
          <p:cNvSpPr/>
          <p:nvPr/>
        </p:nvSpPr>
        <p:spPr>
          <a:xfrm>
            <a:off x="6314673" y="2896618"/>
            <a:ext cx="2560169" cy="144000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0050C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tIns="144145" numCol="1" spcCol="0" rtlCol="0" fromWordArt="0" anchor="t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kumimoji="1" lang="zh-CN" altLang="en-US" sz="1200" b="1" dirty="0">
                <a:solidFill>
                  <a:srgbClr val="0050CA"/>
                </a:solidFill>
                <a:latin typeface="+mn-ea"/>
                <a:sym typeface="+mn-ea"/>
              </a:rPr>
              <a:t>智能体</a:t>
            </a:r>
            <a:r>
              <a:rPr kumimoji="1" lang="en-US" altLang="zh-CN" sz="1200" b="1" dirty="0">
                <a:solidFill>
                  <a:srgbClr val="0050CA"/>
                </a:solidFill>
                <a:latin typeface="+mn-ea"/>
                <a:sym typeface="+mn-ea"/>
              </a:rPr>
              <a:t>能力</a:t>
            </a:r>
          </a:p>
        </p:txBody>
      </p:sp>
      <p:sp>
        <p:nvSpPr>
          <p:cNvPr id="48" name="矩形 83"/>
          <p:cNvSpPr/>
          <p:nvPr>
            <p:custDataLst>
              <p:tags r:id="rId9"/>
            </p:custDataLst>
          </p:nvPr>
        </p:nvSpPr>
        <p:spPr>
          <a:xfrm>
            <a:off x="6420741" y="3862033"/>
            <a:ext cx="1117108" cy="336019"/>
          </a:xfrm>
          <a:prstGeom prst="rect">
            <a:avLst/>
          </a:prstGeom>
          <a:solidFill>
            <a:srgbClr val="E1E9F6"/>
          </a:solidFill>
          <a:ln w="25400">
            <a:noFill/>
          </a:ln>
        </p:spPr>
        <p:txBody>
          <a:bodyPr lIns="128560" tIns="64280" rIns="128560" bIns="64280" anchor="ctr">
            <a:noAutofit/>
          </a:bodyPr>
          <a:lstStyle/>
          <a:p>
            <a:pPr lvl="0" algn="ctr" defTabSz="1217930">
              <a:buClrTx/>
              <a:buSzTx/>
              <a:buFontTx/>
            </a:pPr>
            <a:r>
              <a:rPr lang="zh-CN" altLang="en-US" sz="1000" dirty="0">
                <a:solidFill>
                  <a:schemeClr val="tx1"/>
                </a:solidFill>
                <a:latin typeface="+mn-ea"/>
                <a:sym typeface="宋体" panose="02010600030101010101" pitchFamily="2" charset="-122"/>
              </a:rPr>
              <a:t>数据回传</a:t>
            </a:r>
          </a:p>
        </p:txBody>
      </p:sp>
      <p:sp>
        <p:nvSpPr>
          <p:cNvPr id="49" name="矩形 83"/>
          <p:cNvSpPr/>
          <p:nvPr>
            <p:custDataLst>
              <p:tags r:id="rId10"/>
            </p:custDataLst>
          </p:nvPr>
        </p:nvSpPr>
        <p:spPr>
          <a:xfrm>
            <a:off x="7643918" y="3361489"/>
            <a:ext cx="1117108" cy="336019"/>
          </a:xfrm>
          <a:prstGeom prst="rect">
            <a:avLst/>
          </a:prstGeom>
          <a:solidFill>
            <a:srgbClr val="E1E9F6"/>
          </a:solidFill>
          <a:ln w="25400">
            <a:noFill/>
          </a:ln>
        </p:spPr>
        <p:txBody>
          <a:bodyPr lIns="128560" tIns="64280" rIns="128560" bIns="64280" anchor="ctr">
            <a:noAutofit/>
          </a:bodyPr>
          <a:lstStyle/>
          <a:p>
            <a:pPr lvl="0" algn="ctr" defTabSz="1217930">
              <a:buClrTx/>
              <a:buSzTx/>
              <a:buFontTx/>
            </a:pPr>
            <a:r>
              <a:rPr lang="zh-CN" altLang="en-US" sz="1000" dirty="0">
                <a:solidFill>
                  <a:schemeClr val="tx1"/>
                </a:solidFill>
                <a:latin typeface="+mn-ea"/>
                <a:cs typeface="+mn-ea"/>
                <a:sym typeface="宋体" panose="02010600030101010101" pitchFamily="2" charset="-122"/>
              </a:rPr>
              <a:t>模型热部署</a:t>
            </a:r>
            <a:r>
              <a:rPr lang="en-US" altLang="zh-CN" sz="1000" dirty="0">
                <a:solidFill>
                  <a:schemeClr val="bg1"/>
                </a:solidFill>
                <a:latin typeface="+mn-ea"/>
                <a:cs typeface="+mn-ea"/>
                <a:sym typeface="宋体" panose="02010600030101010101" pitchFamily="2" charset="-122"/>
              </a:rPr>
              <a:t> </a:t>
            </a:r>
          </a:p>
        </p:txBody>
      </p:sp>
      <p:sp>
        <p:nvSpPr>
          <p:cNvPr id="50" name="矩形 83"/>
          <p:cNvSpPr/>
          <p:nvPr>
            <p:custDataLst>
              <p:tags r:id="rId11"/>
            </p:custDataLst>
          </p:nvPr>
        </p:nvSpPr>
        <p:spPr>
          <a:xfrm>
            <a:off x="7643918" y="3862033"/>
            <a:ext cx="1117108" cy="336019"/>
          </a:xfrm>
          <a:prstGeom prst="rect">
            <a:avLst/>
          </a:prstGeom>
          <a:solidFill>
            <a:srgbClr val="E1E9F6"/>
          </a:solidFill>
          <a:ln w="25400">
            <a:noFill/>
          </a:ln>
        </p:spPr>
        <p:txBody>
          <a:bodyPr lIns="128560" tIns="64280" rIns="128560" bIns="64280" anchor="ctr">
            <a:noAutofit/>
          </a:bodyPr>
          <a:lstStyle/>
          <a:p>
            <a:pPr lvl="0" algn="ctr" defTabSz="1217930">
              <a:buClrTx/>
              <a:buSzTx/>
              <a:buFontTx/>
            </a:pPr>
            <a:r>
              <a:rPr lang="zh-CN" altLang="en-US" sz="1000" dirty="0">
                <a:solidFill>
                  <a:schemeClr val="tx1"/>
                </a:solidFill>
                <a:latin typeface="+mn-ea"/>
                <a:sym typeface="宋体" panose="02010600030101010101" pitchFamily="2" charset="-122"/>
              </a:rPr>
              <a:t>标注训练</a:t>
            </a:r>
          </a:p>
        </p:txBody>
      </p:sp>
      <p:sp>
        <p:nvSpPr>
          <p:cNvPr id="51" name="矩形 50"/>
          <p:cNvSpPr/>
          <p:nvPr/>
        </p:nvSpPr>
        <p:spPr>
          <a:xfrm>
            <a:off x="9149627" y="2896618"/>
            <a:ext cx="2560169" cy="1440000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145" rtlCol="0" anchor="t"/>
          <a:lstStyle/>
          <a:p>
            <a:pPr algn="ctr"/>
            <a:r>
              <a:rPr kumimoji="1" lang="zh-CN" altLang="en-US" sz="1200" b="1" dirty="0">
                <a:solidFill>
                  <a:srgbClr val="0050CA"/>
                </a:solidFill>
                <a:latin typeface="+mn-ea"/>
              </a:rPr>
              <a:t>引擎能力</a:t>
            </a:r>
          </a:p>
        </p:txBody>
      </p:sp>
      <p:sp>
        <p:nvSpPr>
          <p:cNvPr id="52" name="矩形 83"/>
          <p:cNvSpPr/>
          <p:nvPr>
            <p:custDataLst>
              <p:tags r:id="rId12"/>
            </p:custDataLst>
          </p:nvPr>
        </p:nvSpPr>
        <p:spPr>
          <a:xfrm>
            <a:off x="9255695" y="3361489"/>
            <a:ext cx="1117108" cy="336019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0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规则引擎</a:t>
            </a:r>
          </a:p>
        </p:txBody>
      </p:sp>
      <p:sp>
        <p:nvSpPr>
          <p:cNvPr id="53" name="矩形 83"/>
          <p:cNvSpPr/>
          <p:nvPr>
            <p:custDataLst>
              <p:tags r:id="rId13"/>
            </p:custDataLst>
          </p:nvPr>
        </p:nvSpPr>
        <p:spPr>
          <a:xfrm>
            <a:off x="9255695" y="3862033"/>
            <a:ext cx="1117108" cy="336019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0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规则模板</a:t>
            </a:r>
          </a:p>
        </p:txBody>
      </p:sp>
      <p:sp>
        <p:nvSpPr>
          <p:cNvPr id="54" name="矩形 83"/>
          <p:cNvSpPr/>
          <p:nvPr>
            <p:custDataLst>
              <p:tags r:id="rId14"/>
            </p:custDataLst>
          </p:nvPr>
        </p:nvSpPr>
        <p:spPr>
          <a:xfrm>
            <a:off x="10478871" y="3361489"/>
            <a:ext cx="1117108" cy="336019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0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场景联动</a:t>
            </a:r>
          </a:p>
        </p:txBody>
      </p:sp>
      <p:sp>
        <p:nvSpPr>
          <p:cNvPr id="55" name="矩形 83"/>
          <p:cNvSpPr/>
          <p:nvPr>
            <p:custDataLst>
              <p:tags r:id="rId15"/>
            </p:custDataLst>
          </p:nvPr>
        </p:nvSpPr>
        <p:spPr>
          <a:xfrm>
            <a:off x="10478871" y="3862033"/>
            <a:ext cx="1117108" cy="336019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0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告警策略</a:t>
            </a:r>
          </a:p>
        </p:txBody>
      </p:sp>
      <p:sp>
        <p:nvSpPr>
          <p:cNvPr id="66" name="矩形 83"/>
          <p:cNvSpPr/>
          <p:nvPr>
            <p:custDataLst>
              <p:tags r:id="rId16"/>
            </p:custDataLst>
          </p:nvPr>
        </p:nvSpPr>
        <p:spPr>
          <a:xfrm>
            <a:off x="841656" y="5136721"/>
            <a:ext cx="3452899" cy="295062"/>
          </a:xfrm>
          <a:prstGeom prst="rect">
            <a:avLst/>
          </a:prstGeom>
          <a:solidFill>
            <a:schemeClr val="bg1"/>
          </a:solidFill>
          <a:ln w="19050">
            <a:solidFill>
              <a:srgbClr val="53B6FF"/>
            </a:solidFill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400" b="1" dirty="0">
                <a:solidFill>
                  <a:srgbClr val="53B6FF"/>
                </a:solidFill>
                <a:latin typeface="+mn-ea"/>
                <a:cs typeface="+mn-ea"/>
                <a:sym typeface="宋体" panose="02010600030101010101" pitchFamily="2" charset="-122"/>
              </a:rPr>
              <a:t>客户</a:t>
            </a:r>
            <a:r>
              <a:rPr lang="en-US" altLang="zh-CN" sz="1400" b="1" dirty="0">
                <a:solidFill>
                  <a:srgbClr val="53B6FF"/>
                </a:solidFill>
                <a:latin typeface="+mn-ea"/>
                <a:cs typeface="+mn-ea"/>
                <a:sym typeface="宋体" panose="02010600030101010101" pitchFamily="2" charset="-122"/>
              </a:rPr>
              <a:t>A</a:t>
            </a:r>
            <a:r>
              <a:rPr lang="zh-CN" altLang="en-US" sz="1400" b="1" dirty="0">
                <a:solidFill>
                  <a:srgbClr val="53B6FF"/>
                </a:solidFill>
                <a:latin typeface="+mn-ea"/>
                <a:cs typeface="+mn-ea"/>
                <a:sym typeface="宋体" panose="02010600030101010101" pitchFamily="2" charset="-122"/>
              </a:rPr>
              <a:t>业务组件</a:t>
            </a:r>
          </a:p>
        </p:txBody>
      </p:sp>
      <p:sp>
        <p:nvSpPr>
          <p:cNvPr id="67" name="矩形 83"/>
          <p:cNvSpPr/>
          <p:nvPr>
            <p:custDataLst>
              <p:tags r:id="rId17"/>
            </p:custDataLst>
          </p:nvPr>
        </p:nvSpPr>
        <p:spPr>
          <a:xfrm>
            <a:off x="847586" y="5475484"/>
            <a:ext cx="812319" cy="295062"/>
          </a:xfrm>
          <a:prstGeom prst="rect">
            <a:avLst/>
          </a:prstGeom>
          <a:solidFill>
            <a:srgbClr val="53B6FF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en-US" altLang="zh-CN" sz="1050" dirty="0">
                <a:solidFill>
                  <a:schemeClr val="bg1"/>
                </a:solidFill>
                <a:latin typeface="+mn-ea"/>
                <a:cs typeface="+mn-ea"/>
                <a:sym typeface="宋体" panose="02010600030101010101" pitchFamily="2" charset="-122"/>
              </a:rPr>
              <a:t>IOT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+mn-ea"/>
                <a:sym typeface="宋体" panose="02010600030101010101" pitchFamily="2" charset="-122"/>
              </a:rPr>
              <a:t>组件</a:t>
            </a:r>
            <a:endParaRPr lang="zh-CN" altLang="zh-CN" sz="1050" dirty="0">
              <a:solidFill>
                <a:schemeClr val="bg1"/>
              </a:solidFill>
              <a:latin typeface="+mn-ea"/>
              <a:cs typeface="+mn-ea"/>
              <a:sym typeface="宋体" panose="02010600030101010101" pitchFamily="2" charset="-122"/>
            </a:endParaRPr>
          </a:p>
        </p:txBody>
      </p:sp>
      <p:sp>
        <p:nvSpPr>
          <p:cNvPr id="68" name="矩形 83"/>
          <p:cNvSpPr/>
          <p:nvPr>
            <p:custDataLst>
              <p:tags r:id="rId18"/>
            </p:custDataLst>
          </p:nvPr>
        </p:nvSpPr>
        <p:spPr>
          <a:xfrm>
            <a:off x="847585" y="5827289"/>
            <a:ext cx="3452900" cy="295062"/>
          </a:xfrm>
          <a:prstGeom prst="rect">
            <a:avLst/>
          </a:prstGeom>
          <a:solidFill>
            <a:srgbClr val="53B6FF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5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容器</a:t>
            </a:r>
          </a:p>
        </p:txBody>
      </p:sp>
      <p:sp>
        <p:nvSpPr>
          <p:cNvPr id="69" name="矩形 83"/>
          <p:cNvSpPr/>
          <p:nvPr>
            <p:custDataLst>
              <p:tags r:id="rId19"/>
            </p:custDataLst>
          </p:nvPr>
        </p:nvSpPr>
        <p:spPr>
          <a:xfrm>
            <a:off x="847586" y="6179093"/>
            <a:ext cx="3452899" cy="295062"/>
          </a:xfrm>
          <a:prstGeom prst="rect">
            <a:avLst/>
          </a:prstGeom>
          <a:solidFill>
            <a:srgbClr val="53B6FF">
              <a:alpha val="30000"/>
            </a:srgbClr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50" dirty="0">
                <a:solidFill>
                  <a:srgbClr val="000000"/>
                </a:solidFill>
                <a:latin typeface="+mn-ea"/>
                <a:cs typeface="+mn-ea"/>
                <a:sym typeface="宋体" panose="02010600030101010101" pitchFamily="2" charset="-122"/>
              </a:rPr>
              <a:t>边缘盒子硬件</a:t>
            </a:r>
            <a:r>
              <a:rPr lang="en-US" altLang="zh-CN" sz="1050" dirty="0">
                <a:solidFill>
                  <a:srgbClr val="000000"/>
                </a:solidFill>
                <a:latin typeface="+mn-ea"/>
                <a:cs typeface="+mn-ea"/>
                <a:sym typeface="宋体" panose="02010600030101010101" pitchFamily="2" charset="-122"/>
              </a:rPr>
              <a:t>+OS</a:t>
            </a:r>
          </a:p>
        </p:txBody>
      </p:sp>
      <p:sp>
        <p:nvSpPr>
          <p:cNvPr id="70" name="矩形 83"/>
          <p:cNvSpPr/>
          <p:nvPr>
            <p:custDataLst>
              <p:tags r:id="rId20"/>
            </p:custDataLst>
          </p:nvPr>
        </p:nvSpPr>
        <p:spPr>
          <a:xfrm>
            <a:off x="1730722" y="5475484"/>
            <a:ext cx="812319" cy="295062"/>
          </a:xfrm>
          <a:prstGeom prst="rect">
            <a:avLst/>
          </a:prstGeom>
          <a:solidFill>
            <a:srgbClr val="53B6FF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en-US" altLang="zh-CN" sz="1050" dirty="0">
                <a:solidFill>
                  <a:schemeClr val="bg1"/>
                </a:solidFill>
                <a:latin typeface="+mn-ea"/>
                <a:cs typeface="+mn-ea"/>
                <a:sym typeface="宋体" panose="02010600030101010101" pitchFamily="2" charset="-122"/>
              </a:rPr>
              <a:t>AI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+mn-ea"/>
                <a:sym typeface="宋体" panose="02010600030101010101" pitchFamily="2" charset="-122"/>
              </a:rPr>
              <a:t>算法</a:t>
            </a:r>
            <a:endParaRPr lang="zh-CN" altLang="zh-CN" sz="1050" dirty="0">
              <a:solidFill>
                <a:schemeClr val="bg1"/>
              </a:solidFill>
              <a:latin typeface="+mn-ea"/>
              <a:cs typeface="+mn-ea"/>
              <a:sym typeface="宋体" panose="02010600030101010101" pitchFamily="2" charset="-122"/>
            </a:endParaRPr>
          </a:p>
        </p:txBody>
      </p:sp>
      <p:sp>
        <p:nvSpPr>
          <p:cNvPr id="71" name="矩形 83"/>
          <p:cNvSpPr/>
          <p:nvPr>
            <p:custDataLst>
              <p:tags r:id="rId21"/>
            </p:custDataLst>
          </p:nvPr>
        </p:nvSpPr>
        <p:spPr>
          <a:xfrm>
            <a:off x="2605034" y="5472008"/>
            <a:ext cx="812319" cy="295062"/>
          </a:xfrm>
          <a:prstGeom prst="rect">
            <a:avLst/>
          </a:prstGeom>
          <a:solidFill>
            <a:srgbClr val="53B6FF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5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安全组件</a:t>
            </a:r>
          </a:p>
        </p:txBody>
      </p:sp>
      <p:sp>
        <p:nvSpPr>
          <p:cNvPr id="72" name="矩形 83"/>
          <p:cNvSpPr/>
          <p:nvPr>
            <p:custDataLst>
              <p:tags r:id="rId22"/>
            </p:custDataLst>
          </p:nvPr>
        </p:nvSpPr>
        <p:spPr>
          <a:xfrm>
            <a:off x="3488167" y="5472008"/>
            <a:ext cx="812319" cy="295062"/>
          </a:xfrm>
          <a:prstGeom prst="rect">
            <a:avLst/>
          </a:prstGeom>
          <a:solidFill>
            <a:srgbClr val="53B6FF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5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引擎组件</a:t>
            </a:r>
          </a:p>
        </p:txBody>
      </p:sp>
      <p:sp>
        <p:nvSpPr>
          <p:cNvPr id="73" name="矩形 83"/>
          <p:cNvSpPr/>
          <p:nvPr>
            <p:custDataLst>
              <p:tags r:id="rId23"/>
            </p:custDataLst>
          </p:nvPr>
        </p:nvSpPr>
        <p:spPr>
          <a:xfrm>
            <a:off x="4539615" y="5130134"/>
            <a:ext cx="3452899" cy="295062"/>
          </a:xfrm>
          <a:prstGeom prst="rect">
            <a:avLst/>
          </a:prstGeom>
          <a:solidFill>
            <a:schemeClr val="bg1"/>
          </a:solidFill>
          <a:ln w="19050">
            <a:solidFill>
              <a:srgbClr val="53B6FF"/>
            </a:solidFill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400" b="1" dirty="0">
                <a:solidFill>
                  <a:srgbClr val="53B6FF"/>
                </a:solidFill>
                <a:latin typeface="+mn-ea"/>
                <a:cs typeface="+mn-ea"/>
                <a:sym typeface="宋体" panose="02010600030101010101" pitchFamily="2" charset="-122"/>
              </a:rPr>
              <a:t>客户</a:t>
            </a:r>
            <a:r>
              <a:rPr lang="en-US" altLang="zh-CN" sz="1400" b="1" dirty="0">
                <a:solidFill>
                  <a:srgbClr val="53B6FF"/>
                </a:solidFill>
                <a:latin typeface="+mn-ea"/>
                <a:cs typeface="+mn-ea"/>
                <a:sym typeface="宋体" panose="02010600030101010101" pitchFamily="2" charset="-122"/>
              </a:rPr>
              <a:t>B</a:t>
            </a:r>
            <a:r>
              <a:rPr lang="zh-CN" altLang="en-US" sz="1400" b="1" dirty="0">
                <a:solidFill>
                  <a:srgbClr val="53B6FF"/>
                </a:solidFill>
                <a:latin typeface="+mn-ea"/>
                <a:cs typeface="+mn-ea"/>
                <a:sym typeface="宋体" panose="02010600030101010101" pitchFamily="2" charset="-122"/>
              </a:rPr>
              <a:t>业务组件</a:t>
            </a:r>
          </a:p>
        </p:txBody>
      </p:sp>
      <p:sp>
        <p:nvSpPr>
          <p:cNvPr id="74" name="矩形 83"/>
          <p:cNvSpPr/>
          <p:nvPr>
            <p:custDataLst>
              <p:tags r:id="rId24"/>
            </p:custDataLst>
          </p:nvPr>
        </p:nvSpPr>
        <p:spPr>
          <a:xfrm>
            <a:off x="4545545" y="5468897"/>
            <a:ext cx="812319" cy="295062"/>
          </a:xfrm>
          <a:prstGeom prst="rect">
            <a:avLst/>
          </a:prstGeom>
          <a:solidFill>
            <a:srgbClr val="53B6FF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en-US" altLang="zh-CN" sz="1050" dirty="0">
                <a:solidFill>
                  <a:schemeClr val="bg1"/>
                </a:solidFill>
                <a:latin typeface="+mn-ea"/>
                <a:cs typeface="+mn-ea"/>
                <a:sym typeface="宋体" panose="02010600030101010101" pitchFamily="2" charset="-122"/>
              </a:rPr>
              <a:t>IOT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+mn-ea"/>
                <a:sym typeface="宋体" panose="02010600030101010101" pitchFamily="2" charset="-122"/>
              </a:rPr>
              <a:t>组件</a:t>
            </a:r>
            <a:endParaRPr lang="zh-CN" altLang="zh-CN" sz="1050" dirty="0">
              <a:solidFill>
                <a:schemeClr val="bg1"/>
              </a:solidFill>
              <a:latin typeface="+mn-ea"/>
              <a:cs typeface="+mn-ea"/>
              <a:sym typeface="宋体" panose="02010600030101010101" pitchFamily="2" charset="-122"/>
            </a:endParaRPr>
          </a:p>
        </p:txBody>
      </p:sp>
      <p:sp>
        <p:nvSpPr>
          <p:cNvPr id="75" name="矩形 83"/>
          <p:cNvSpPr/>
          <p:nvPr>
            <p:custDataLst>
              <p:tags r:id="rId25"/>
            </p:custDataLst>
          </p:nvPr>
        </p:nvSpPr>
        <p:spPr>
          <a:xfrm>
            <a:off x="4545544" y="5820702"/>
            <a:ext cx="3452900" cy="295062"/>
          </a:xfrm>
          <a:prstGeom prst="rect">
            <a:avLst/>
          </a:prstGeom>
          <a:solidFill>
            <a:srgbClr val="53B6FF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5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容器</a:t>
            </a:r>
          </a:p>
        </p:txBody>
      </p:sp>
      <p:sp>
        <p:nvSpPr>
          <p:cNvPr id="76" name="矩形 83"/>
          <p:cNvSpPr/>
          <p:nvPr>
            <p:custDataLst>
              <p:tags r:id="rId26"/>
            </p:custDataLst>
          </p:nvPr>
        </p:nvSpPr>
        <p:spPr>
          <a:xfrm>
            <a:off x="4545545" y="6172506"/>
            <a:ext cx="3452899" cy="295062"/>
          </a:xfrm>
          <a:prstGeom prst="rect">
            <a:avLst/>
          </a:prstGeom>
          <a:solidFill>
            <a:srgbClr val="53B6FF">
              <a:alpha val="30000"/>
            </a:srgbClr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50" dirty="0">
                <a:solidFill>
                  <a:srgbClr val="000000"/>
                </a:solidFill>
                <a:latin typeface="+mn-ea"/>
                <a:cs typeface="+mn-ea"/>
                <a:sym typeface="宋体" panose="02010600030101010101" pitchFamily="2" charset="-122"/>
              </a:rPr>
              <a:t>边缘盒子硬件</a:t>
            </a:r>
            <a:r>
              <a:rPr lang="en-US" altLang="zh-CN" sz="1050" dirty="0">
                <a:solidFill>
                  <a:srgbClr val="000000"/>
                </a:solidFill>
                <a:latin typeface="+mn-ea"/>
                <a:cs typeface="+mn-ea"/>
                <a:sym typeface="宋体" panose="02010600030101010101" pitchFamily="2" charset="-122"/>
              </a:rPr>
              <a:t>+OS</a:t>
            </a:r>
          </a:p>
        </p:txBody>
      </p:sp>
      <p:sp>
        <p:nvSpPr>
          <p:cNvPr id="77" name="矩形 83"/>
          <p:cNvSpPr/>
          <p:nvPr>
            <p:custDataLst>
              <p:tags r:id="rId27"/>
            </p:custDataLst>
          </p:nvPr>
        </p:nvSpPr>
        <p:spPr>
          <a:xfrm>
            <a:off x="5428681" y="5468897"/>
            <a:ext cx="812319" cy="295062"/>
          </a:xfrm>
          <a:prstGeom prst="rect">
            <a:avLst/>
          </a:prstGeom>
          <a:solidFill>
            <a:srgbClr val="53B6FF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en-US" altLang="zh-CN" sz="1050" dirty="0">
                <a:solidFill>
                  <a:schemeClr val="bg1"/>
                </a:solidFill>
                <a:latin typeface="+mn-ea"/>
                <a:cs typeface="+mn-ea"/>
                <a:sym typeface="宋体" panose="02010600030101010101" pitchFamily="2" charset="-122"/>
              </a:rPr>
              <a:t>AI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+mn-ea"/>
                <a:sym typeface="宋体" panose="02010600030101010101" pitchFamily="2" charset="-122"/>
              </a:rPr>
              <a:t>算法</a:t>
            </a:r>
            <a:endParaRPr lang="zh-CN" altLang="zh-CN" sz="1050" dirty="0">
              <a:solidFill>
                <a:schemeClr val="bg1"/>
              </a:solidFill>
              <a:latin typeface="+mn-ea"/>
              <a:cs typeface="+mn-ea"/>
              <a:sym typeface="宋体" panose="02010600030101010101" pitchFamily="2" charset="-122"/>
            </a:endParaRPr>
          </a:p>
        </p:txBody>
      </p:sp>
      <p:sp>
        <p:nvSpPr>
          <p:cNvPr id="78" name="矩形 83"/>
          <p:cNvSpPr/>
          <p:nvPr>
            <p:custDataLst>
              <p:tags r:id="rId28"/>
            </p:custDataLst>
          </p:nvPr>
        </p:nvSpPr>
        <p:spPr>
          <a:xfrm>
            <a:off x="6302992" y="5465421"/>
            <a:ext cx="812319" cy="295062"/>
          </a:xfrm>
          <a:prstGeom prst="rect">
            <a:avLst/>
          </a:prstGeom>
          <a:solidFill>
            <a:srgbClr val="53B6FF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5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安全组件</a:t>
            </a:r>
          </a:p>
        </p:txBody>
      </p:sp>
      <p:sp>
        <p:nvSpPr>
          <p:cNvPr id="79" name="矩形 83"/>
          <p:cNvSpPr/>
          <p:nvPr>
            <p:custDataLst>
              <p:tags r:id="rId29"/>
            </p:custDataLst>
          </p:nvPr>
        </p:nvSpPr>
        <p:spPr>
          <a:xfrm>
            <a:off x="7186125" y="5465421"/>
            <a:ext cx="812319" cy="295062"/>
          </a:xfrm>
          <a:prstGeom prst="rect">
            <a:avLst/>
          </a:prstGeom>
          <a:solidFill>
            <a:srgbClr val="53B6FF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5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引擎组件</a:t>
            </a:r>
          </a:p>
        </p:txBody>
      </p:sp>
      <p:sp>
        <p:nvSpPr>
          <p:cNvPr id="80" name="矩形 83"/>
          <p:cNvSpPr/>
          <p:nvPr>
            <p:custDataLst>
              <p:tags r:id="rId30"/>
            </p:custDataLst>
          </p:nvPr>
        </p:nvSpPr>
        <p:spPr>
          <a:xfrm>
            <a:off x="8234661" y="5138120"/>
            <a:ext cx="3452899" cy="295062"/>
          </a:xfrm>
          <a:prstGeom prst="rect">
            <a:avLst/>
          </a:prstGeom>
          <a:solidFill>
            <a:schemeClr val="bg1"/>
          </a:solidFill>
          <a:ln w="19050">
            <a:solidFill>
              <a:srgbClr val="53B6FF"/>
            </a:solidFill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400" b="1" dirty="0">
                <a:solidFill>
                  <a:srgbClr val="53B6FF"/>
                </a:solidFill>
                <a:latin typeface="+mn-ea"/>
                <a:cs typeface="+mn-ea"/>
                <a:sym typeface="宋体" panose="02010600030101010101" pitchFamily="2" charset="-122"/>
              </a:rPr>
              <a:t>客户</a:t>
            </a:r>
            <a:r>
              <a:rPr lang="en-US" altLang="zh-CN" sz="1400" b="1" dirty="0">
                <a:solidFill>
                  <a:srgbClr val="53B6FF"/>
                </a:solidFill>
                <a:latin typeface="+mn-ea"/>
                <a:cs typeface="+mn-ea"/>
                <a:sym typeface="宋体" panose="02010600030101010101" pitchFamily="2" charset="-122"/>
              </a:rPr>
              <a:t>C</a:t>
            </a:r>
            <a:r>
              <a:rPr lang="zh-CN" altLang="en-US" sz="1400" b="1" dirty="0">
                <a:solidFill>
                  <a:srgbClr val="53B6FF"/>
                </a:solidFill>
                <a:latin typeface="+mn-ea"/>
                <a:cs typeface="+mn-ea"/>
                <a:sym typeface="宋体" panose="02010600030101010101" pitchFamily="2" charset="-122"/>
              </a:rPr>
              <a:t>业务组件</a:t>
            </a:r>
          </a:p>
        </p:txBody>
      </p:sp>
      <p:sp>
        <p:nvSpPr>
          <p:cNvPr id="81" name="矩形 83"/>
          <p:cNvSpPr/>
          <p:nvPr>
            <p:custDataLst>
              <p:tags r:id="rId31"/>
            </p:custDataLst>
          </p:nvPr>
        </p:nvSpPr>
        <p:spPr>
          <a:xfrm>
            <a:off x="8240591" y="5476883"/>
            <a:ext cx="812319" cy="295062"/>
          </a:xfrm>
          <a:prstGeom prst="rect">
            <a:avLst/>
          </a:prstGeom>
          <a:solidFill>
            <a:srgbClr val="53B6FF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en-US" altLang="zh-CN" sz="1050" dirty="0">
                <a:solidFill>
                  <a:schemeClr val="bg1"/>
                </a:solidFill>
                <a:latin typeface="+mn-ea"/>
                <a:cs typeface="+mn-ea"/>
                <a:sym typeface="宋体" panose="02010600030101010101" pitchFamily="2" charset="-122"/>
              </a:rPr>
              <a:t>IOT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+mn-ea"/>
                <a:sym typeface="宋体" panose="02010600030101010101" pitchFamily="2" charset="-122"/>
              </a:rPr>
              <a:t>组件</a:t>
            </a:r>
            <a:endParaRPr lang="zh-CN" altLang="zh-CN" sz="1050" dirty="0">
              <a:solidFill>
                <a:schemeClr val="bg1"/>
              </a:solidFill>
              <a:latin typeface="+mn-ea"/>
              <a:cs typeface="+mn-ea"/>
              <a:sym typeface="宋体" panose="02010600030101010101" pitchFamily="2" charset="-122"/>
            </a:endParaRPr>
          </a:p>
        </p:txBody>
      </p:sp>
      <p:sp>
        <p:nvSpPr>
          <p:cNvPr id="82" name="矩形 83"/>
          <p:cNvSpPr/>
          <p:nvPr>
            <p:custDataLst>
              <p:tags r:id="rId32"/>
            </p:custDataLst>
          </p:nvPr>
        </p:nvSpPr>
        <p:spPr>
          <a:xfrm>
            <a:off x="8240590" y="5828688"/>
            <a:ext cx="3452900" cy="295062"/>
          </a:xfrm>
          <a:prstGeom prst="rect">
            <a:avLst/>
          </a:prstGeom>
          <a:solidFill>
            <a:srgbClr val="53B6FF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5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容器</a:t>
            </a:r>
          </a:p>
        </p:txBody>
      </p:sp>
      <p:sp>
        <p:nvSpPr>
          <p:cNvPr id="83" name="矩形 83"/>
          <p:cNvSpPr/>
          <p:nvPr>
            <p:custDataLst>
              <p:tags r:id="rId33"/>
            </p:custDataLst>
          </p:nvPr>
        </p:nvSpPr>
        <p:spPr>
          <a:xfrm>
            <a:off x="8240591" y="6180492"/>
            <a:ext cx="3452899" cy="295062"/>
          </a:xfrm>
          <a:prstGeom prst="rect">
            <a:avLst/>
          </a:prstGeom>
          <a:solidFill>
            <a:srgbClr val="53B6FF">
              <a:alpha val="30000"/>
            </a:srgbClr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50" dirty="0">
                <a:solidFill>
                  <a:srgbClr val="000000"/>
                </a:solidFill>
                <a:latin typeface="+mn-ea"/>
                <a:cs typeface="+mn-ea"/>
                <a:sym typeface="宋体" panose="02010600030101010101" pitchFamily="2" charset="-122"/>
              </a:rPr>
              <a:t>边缘盒子硬件</a:t>
            </a:r>
            <a:r>
              <a:rPr lang="en-US" altLang="zh-CN" sz="1050" dirty="0">
                <a:solidFill>
                  <a:srgbClr val="000000"/>
                </a:solidFill>
                <a:latin typeface="+mn-ea"/>
                <a:cs typeface="+mn-ea"/>
                <a:sym typeface="宋体" panose="02010600030101010101" pitchFamily="2" charset="-122"/>
              </a:rPr>
              <a:t>+OS</a:t>
            </a:r>
          </a:p>
        </p:txBody>
      </p:sp>
      <p:sp>
        <p:nvSpPr>
          <p:cNvPr id="84" name="矩形 83"/>
          <p:cNvSpPr/>
          <p:nvPr>
            <p:custDataLst>
              <p:tags r:id="rId34"/>
            </p:custDataLst>
          </p:nvPr>
        </p:nvSpPr>
        <p:spPr>
          <a:xfrm>
            <a:off x="9123726" y="5476883"/>
            <a:ext cx="812319" cy="295062"/>
          </a:xfrm>
          <a:prstGeom prst="rect">
            <a:avLst/>
          </a:prstGeom>
          <a:solidFill>
            <a:srgbClr val="53B6FF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en-US" altLang="zh-CN" sz="1050" dirty="0">
                <a:solidFill>
                  <a:schemeClr val="bg1"/>
                </a:solidFill>
                <a:latin typeface="+mn-ea"/>
                <a:cs typeface="+mn-ea"/>
                <a:sym typeface="宋体" panose="02010600030101010101" pitchFamily="2" charset="-122"/>
              </a:rPr>
              <a:t>AI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+mn-ea"/>
                <a:sym typeface="宋体" panose="02010600030101010101" pitchFamily="2" charset="-122"/>
              </a:rPr>
              <a:t>算法</a:t>
            </a:r>
            <a:endParaRPr lang="zh-CN" altLang="zh-CN" sz="1050" dirty="0">
              <a:solidFill>
                <a:schemeClr val="bg1"/>
              </a:solidFill>
              <a:latin typeface="+mn-ea"/>
              <a:cs typeface="+mn-ea"/>
              <a:sym typeface="宋体" panose="02010600030101010101" pitchFamily="2" charset="-122"/>
            </a:endParaRPr>
          </a:p>
        </p:txBody>
      </p:sp>
      <p:sp>
        <p:nvSpPr>
          <p:cNvPr id="85" name="矩形 83"/>
          <p:cNvSpPr/>
          <p:nvPr>
            <p:custDataLst>
              <p:tags r:id="rId35"/>
            </p:custDataLst>
          </p:nvPr>
        </p:nvSpPr>
        <p:spPr>
          <a:xfrm>
            <a:off x="9998038" y="5473407"/>
            <a:ext cx="812319" cy="295062"/>
          </a:xfrm>
          <a:prstGeom prst="rect">
            <a:avLst/>
          </a:prstGeom>
          <a:solidFill>
            <a:srgbClr val="53B6FF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5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安全组件</a:t>
            </a:r>
          </a:p>
        </p:txBody>
      </p:sp>
      <p:sp>
        <p:nvSpPr>
          <p:cNvPr id="86" name="矩形 83"/>
          <p:cNvSpPr/>
          <p:nvPr>
            <p:custDataLst>
              <p:tags r:id="rId36"/>
            </p:custDataLst>
          </p:nvPr>
        </p:nvSpPr>
        <p:spPr>
          <a:xfrm>
            <a:off x="10881171" y="5473407"/>
            <a:ext cx="812319" cy="295062"/>
          </a:xfrm>
          <a:prstGeom prst="rect">
            <a:avLst/>
          </a:prstGeom>
          <a:solidFill>
            <a:srgbClr val="53B6FF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5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引擎组件</a:t>
            </a:r>
          </a:p>
        </p:txBody>
      </p:sp>
      <p:sp>
        <p:nvSpPr>
          <p:cNvPr id="87" name="Title"/>
          <p:cNvSpPr txBox="1"/>
          <p:nvPr/>
        </p:nvSpPr>
        <p:spPr>
          <a:xfrm>
            <a:off x="326603" y="2872747"/>
            <a:ext cx="479018" cy="1463736"/>
          </a:xfrm>
          <a:prstGeom prst="rect">
            <a:avLst/>
          </a:prstGeom>
          <a:noFill/>
        </p:spPr>
        <p:txBody>
          <a:bodyPr wrap="square" lIns="90000" tIns="46800" rIns="90000" bIns="4680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1" spc="300" dirty="0">
                <a:latin typeface="+mn-ea"/>
              </a:rPr>
              <a:t>仓库组件</a:t>
            </a:r>
          </a:p>
        </p:txBody>
      </p:sp>
      <p:sp>
        <p:nvSpPr>
          <p:cNvPr id="88" name="Title"/>
          <p:cNvSpPr txBox="1"/>
          <p:nvPr/>
        </p:nvSpPr>
        <p:spPr>
          <a:xfrm>
            <a:off x="340360" y="5130165"/>
            <a:ext cx="408940" cy="1338580"/>
          </a:xfrm>
          <a:prstGeom prst="rect">
            <a:avLst/>
          </a:prstGeom>
          <a:noFill/>
        </p:spPr>
        <p:txBody>
          <a:bodyPr wrap="squar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1600" b="1" dirty="0">
                <a:latin typeface="+mn-ea"/>
              </a:rPr>
              <a:t>场景化产品</a:t>
            </a:r>
          </a:p>
        </p:txBody>
      </p:sp>
      <p:pic>
        <p:nvPicPr>
          <p:cNvPr id="12" name="图片 11"/>
          <p:cNvPicPr/>
          <p:nvPr/>
        </p:nvPicPr>
        <p:blipFill>
          <a:blip r:embed="rId40"/>
          <a:stretch>
            <a:fillRect/>
          </a:stretch>
        </p:blipFill>
        <p:spPr>
          <a:xfrm>
            <a:off x="6154420" y="2661285"/>
            <a:ext cx="951865" cy="951865"/>
          </a:xfrm>
          <a:prstGeom prst="rect">
            <a:avLst/>
          </a:prstGeom>
        </p:spPr>
      </p:pic>
      <p:sp>
        <p:nvSpPr>
          <p:cNvPr id="47" name="矩形 83"/>
          <p:cNvSpPr/>
          <p:nvPr>
            <p:custDataLst>
              <p:tags r:id="rId37"/>
            </p:custDataLst>
          </p:nvPr>
        </p:nvSpPr>
        <p:spPr>
          <a:xfrm>
            <a:off x="6420741" y="3361489"/>
            <a:ext cx="1117108" cy="336019"/>
          </a:xfrm>
          <a:prstGeom prst="rect">
            <a:avLst/>
          </a:prstGeom>
          <a:solidFill>
            <a:srgbClr val="E1E9F6"/>
          </a:solidFill>
          <a:ln w="25400">
            <a:noFill/>
          </a:ln>
        </p:spPr>
        <p:txBody>
          <a:bodyPr lIns="128560" tIns="64280" rIns="128560" bIns="64280" anchor="ctr">
            <a:noAutofit/>
          </a:bodyPr>
          <a:lstStyle/>
          <a:p>
            <a:pPr lvl="0" algn="ctr" defTabSz="1217930">
              <a:buClrTx/>
              <a:buSzTx/>
              <a:buFontTx/>
            </a:pPr>
            <a:r>
              <a:rPr lang="zh-CN" altLang="en-US" sz="1000" dirty="0">
                <a:solidFill>
                  <a:schemeClr val="tx1"/>
                </a:solidFill>
                <a:latin typeface="+mn-ea"/>
                <a:sym typeface="宋体" panose="02010600030101010101" pitchFamily="2" charset="-122"/>
              </a:rPr>
              <a:t>模型下发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979805" y="4354195"/>
            <a:ext cx="1685290" cy="753745"/>
            <a:chOff x="1880" y="6857"/>
            <a:chExt cx="2654" cy="1187"/>
          </a:xfrm>
        </p:grpSpPr>
        <p:pic>
          <p:nvPicPr>
            <p:cNvPr id="14" name="图片 13"/>
            <p:cNvPicPr/>
            <p:nvPr/>
          </p:nvPicPr>
          <p:blipFill>
            <a:blip r:embed="rId41">
              <a:alphaModFix amt="53000"/>
            </a:blip>
            <a:stretch>
              <a:fillRect/>
            </a:stretch>
          </p:blipFill>
          <p:spPr>
            <a:xfrm flipH="1">
              <a:off x="1880" y="6857"/>
              <a:ext cx="1279" cy="1187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2822" y="7265"/>
              <a:ext cx="1712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latin typeface="+mn-ea"/>
                </a:rPr>
                <a:t>能力下发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234690" y="4354195"/>
            <a:ext cx="1685290" cy="753745"/>
            <a:chOff x="5870" y="6857"/>
            <a:chExt cx="2654" cy="1187"/>
          </a:xfrm>
        </p:grpSpPr>
        <p:pic>
          <p:nvPicPr>
            <p:cNvPr id="17" name="图片 16"/>
            <p:cNvPicPr/>
            <p:nvPr/>
          </p:nvPicPr>
          <p:blipFill>
            <a:blip r:embed="rId41">
              <a:alphaModFix amt="53000"/>
            </a:blip>
            <a:stretch>
              <a:fillRect/>
            </a:stretch>
          </p:blipFill>
          <p:spPr>
            <a:xfrm flipH="1">
              <a:off x="5870" y="6857"/>
              <a:ext cx="1279" cy="1187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6812" y="7265"/>
              <a:ext cx="1712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latin typeface="+mn-ea"/>
                </a:rPr>
                <a:t>能力下发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489575" y="4336415"/>
            <a:ext cx="1685290" cy="753745"/>
            <a:chOff x="9350" y="6829"/>
            <a:chExt cx="2654" cy="1187"/>
          </a:xfrm>
        </p:grpSpPr>
        <p:pic>
          <p:nvPicPr>
            <p:cNvPr id="20" name="图片 19"/>
            <p:cNvPicPr/>
            <p:nvPr/>
          </p:nvPicPr>
          <p:blipFill>
            <a:blip r:embed="rId41">
              <a:alphaModFix amt="53000"/>
            </a:blip>
            <a:stretch>
              <a:fillRect/>
            </a:stretch>
          </p:blipFill>
          <p:spPr>
            <a:xfrm flipH="1">
              <a:off x="9350" y="6829"/>
              <a:ext cx="1279" cy="1187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10292" y="7237"/>
              <a:ext cx="1712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latin typeface="+mn-ea"/>
                </a:rPr>
                <a:t>能力下发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744460" y="4336415"/>
            <a:ext cx="1685290" cy="753745"/>
            <a:chOff x="12587" y="6829"/>
            <a:chExt cx="2654" cy="1187"/>
          </a:xfrm>
        </p:grpSpPr>
        <p:pic>
          <p:nvPicPr>
            <p:cNvPr id="23" name="图片 22"/>
            <p:cNvPicPr/>
            <p:nvPr/>
          </p:nvPicPr>
          <p:blipFill>
            <a:blip r:embed="rId41">
              <a:alphaModFix amt="53000"/>
            </a:blip>
            <a:stretch>
              <a:fillRect/>
            </a:stretch>
          </p:blipFill>
          <p:spPr>
            <a:xfrm flipH="1">
              <a:off x="12587" y="6829"/>
              <a:ext cx="1279" cy="1187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3529" y="7237"/>
              <a:ext cx="1712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latin typeface="+mn-ea"/>
                </a:rPr>
                <a:t>能力下发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999345" y="4336415"/>
            <a:ext cx="1685290" cy="753745"/>
            <a:chOff x="15745" y="6829"/>
            <a:chExt cx="2654" cy="1187"/>
          </a:xfrm>
        </p:grpSpPr>
        <p:pic>
          <p:nvPicPr>
            <p:cNvPr id="25" name="图片 24"/>
            <p:cNvPicPr/>
            <p:nvPr/>
          </p:nvPicPr>
          <p:blipFill>
            <a:blip r:embed="rId41">
              <a:alphaModFix amt="53000"/>
            </a:blip>
            <a:stretch>
              <a:fillRect/>
            </a:stretch>
          </p:blipFill>
          <p:spPr>
            <a:xfrm flipH="1">
              <a:off x="15745" y="6829"/>
              <a:ext cx="1279" cy="1187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16687" y="7237"/>
              <a:ext cx="1712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latin typeface="+mn-ea"/>
                </a:rPr>
                <a:t>能力下发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735965" y="371475"/>
            <a:ext cx="9500870" cy="471805"/>
          </a:xfrm>
          <a:noFill/>
          <a:ln w="9525">
            <a:noFill/>
            <a:prstDash val="solid"/>
          </a:ln>
        </p:spPr>
        <p:txBody>
          <a:bodyPr lIns="95250" tIns="47625" rIns="95250" bIns="47625" anchor="t">
            <a:noAutofit/>
          </a:bodyPr>
          <a:lstStyle/>
          <a:p>
            <a:pPr marL="0" algn="l" rtl="0" eaLnBrk="0">
              <a:lnSpc>
                <a:spcPct val="83000"/>
              </a:lnSpc>
              <a:buClrTx/>
              <a:buSzTx/>
              <a:buNone/>
            </a:pPr>
            <a:r>
              <a:rPr lang="zh-CN" altLang="en-US" b="1" dirty="0">
                <a:latin typeface="+mj-ea"/>
                <a:ea typeface="+mj-ea"/>
                <a:sym typeface="+mn-ea"/>
              </a:rPr>
              <a:t>云边数据流向：构建无缝连接的数据通道</a:t>
            </a:r>
          </a:p>
        </p:txBody>
      </p:sp>
      <p:pic>
        <p:nvPicPr>
          <p:cNvPr id="185" name="图形 1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1845" b="14131"/>
          <a:stretch>
            <a:fillRect/>
          </a:stretch>
        </p:blipFill>
        <p:spPr>
          <a:xfrm>
            <a:off x="3499201" y="764954"/>
            <a:ext cx="6263924" cy="1293362"/>
          </a:xfrm>
          <a:prstGeom prst="rect">
            <a:avLst/>
          </a:prstGeom>
        </p:spPr>
      </p:pic>
      <p:sp>
        <p:nvSpPr>
          <p:cNvPr id="186" name="object 35"/>
          <p:cNvSpPr txBox="1"/>
          <p:nvPr/>
        </p:nvSpPr>
        <p:spPr>
          <a:xfrm>
            <a:off x="9160538" y="3428109"/>
            <a:ext cx="715415" cy="151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900" dirty="0">
                <a:latin typeface="+mn-ea"/>
                <a:cs typeface="微软雅黑" panose="020B0503020204020204" pitchFamily="34" charset="-122"/>
              </a:rPr>
              <a:t>命令调用</a:t>
            </a:r>
          </a:p>
        </p:txBody>
      </p:sp>
      <p:sp>
        <p:nvSpPr>
          <p:cNvPr id="187" name="矩形 186"/>
          <p:cNvSpPr/>
          <p:nvPr/>
        </p:nvSpPr>
        <p:spPr>
          <a:xfrm>
            <a:off x="1748061" y="2721852"/>
            <a:ext cx="9567563" cy="4046613"/>
          </a:xfrm>
          <a:prstGeom prst="rect">
            <a:avLst/>
          </a:prstGeom>
          <a:noFill/>
          <a:ln w="19050">
            <a:solidFill>
              <a:srgbClr val="0050CA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88" name="object 25"/>
          <p:cNvSpPr txBox="1"/>
          <p:nvPr/>
        </p:nvSpPr>
        <p:spPr>
          <a:xfrm>
            <a:off x="12281129" y="1511539"/>
            <a:ext cx="6730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200" dirty="0">
                <a:solidFill>
                  <a:srgbClr val="FFFFFF"/>
                </a:solidFill>
                <a:latin typeface="+mn-ea"/>
                <a:cs typeface="微软雅黑" panose="020B0503020204020204" pitchFamily="34" charset="-122"/>
              </a:rPr>
              <a:t>……</a:t>
            </a:r>
          </a:p>
        </p:txBody>
      </p:sp>
      <p:cxnSp>
        <p:nvCxnSpPr>
          <p:cNvPr id="189" name="直接箭头连接符 188"/>
          <p:cNvCxnSpPr/>
          <p:nvPr/>
        </p:nvCxnSpPr>
        <p:spPr>
          <a:xfrm>
            <a:off x="5526332" y="3177803"/>
            <a:ext cx="0" cy="428575"/>
          </a:xfrm>
          <a:prstGeom prst="straightConnector1">
            <a:avLst/>
          </a:prstGeom>
          <a:ln w="63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圆角矩形 143"/>
          <p:cNvSpPr/>
          <p:nvPr/>
        </p:nvSpPr>
        <p:spPr>
          <a:xfrm>
            <a:off x="6549012" y="3260938"/>
            <a:ext cx="571529" cy="1035725"/>
          </a:xfrm>
          <a:prstGeom prst="roundRect">
            <a:avLst/>
          </a:prstGeom>
          <a:solidFill>
            <a:schemeClr val="accent1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chemeClr val="bg1"/>
                </a:solidFill>
                <a:latin typeface="+mn-ea"/>
              </a:rPr>
              <a:t>Open</a:t>
            </a:r>
          </a:p>
          <a:p>
            <a:pPr algn="ctr"/>
            <a:r>
              <a:rPr kumimoji="1" lang="en-US" altLang="zh-CN" sz="1000" dirty="0">
                <a:solidFill>
                  <a:schemeClr val="bg1"/>
                </a:solidFill>
                <a:latin typeface="+mn-ea"/>
              </a:rPr>
              <a:t>API</a:t>
            </a:r>
            <a:endParaRPr kumimoji="1" lang="zh-CN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1" name="文本框 190"/>
          <p:cNvSpPr txBox="1"/>
          <p:nvPr/>
        </p:nvSpPr>
        <p:spPr>
          <a:xfrm>
            <a:off x="11441505" y="3857629"/>
            <a:ext cx="641656" cy="400110"/>
          </a:xfrm>
          <a:prstGeom prst="rect">
            <a:avLst/>
          </a:prstGeom>
          <a:solidFill>
            <a:srgbClr val="F1A7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bg1"/>
                </a:solidFill>
                <a:latin typeface="+mn-ea"/>
              </a:rPr>
              <a:t>第三方应用</a:t>
            </a:r>
          </a:p>
        </p:txBody>
      </p:sp>
      <p:sp>
        <p:nvSpPr>
          <p:cNvPr id="192" name="文本框 191"/>
          <p:cNvSpPr txBox="1"/>
          <p:nvPr/>
        </p:nvSpPr>
        <p:spPr>
          <a:xfrm>
            <a:off x="9953769" y="3439035"/>
            <a:ext cx="761747" cy="400110"/>
          </a:xfrm>
          <a:prstGeom prst="rect">
            <a:avLst/>
          </a:prstGeom>
          <a:solidFill>
            <a:srgbClr val="0050CA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bg1"/>
                </a:solidFill>
                <a:latin typeface="+mn-ea"/>
              </a:rPr>
              <a:t>系统边缘自治请求</a:t>
            </a:r>
          </a:p>
        </p:txBody>
      </p:sp>
      <p:cxnSp>
        <p:nvCxnSpPr>
          <p:cNvPr id="193" name="直接箭头连接符 192"/>
          <p:cNvCxnSpPr>
            <a:stCxn id="194" idx="3"/>
            <a:endCxn id="192" idx="1"/>
          </p:cNvCxnSpPr>
          <p:nvPr/>
        </p:nvCxnSpPr>
        <p:spPr>
          <a:xfrm flipV="1">
            <a:off x="8999824" y="3638974"/>
            <a:ext cx="953770" cy="5715"/>
          </a:xfrm>
          <a:prstGeom prst="straightConnector1">
            <a:avLst/>
          </a:prstGeom>
          <a:ln w="63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矩形: 圆角 94"/>
          <p:cNvSpPr/>
          <p:nvPr/>
        </p:nvSpPr>
        <p:spPr>
          <a:xfrm>
            <a:off x="7779385" y="3428365"/>
            <a:ext cx="1220470" cy="433070"/>
          </a:xfrm>
          <a:prstGeom prst="roundRect">
            <a:avLst>
              <a:gd name="adj" fmla="val 3396"/>
            </a:avLst>
          </a:prstGeom>
          <a:noFill/>
          <a:ln>
            <a:solidFill>
              <a:srgbClr val="0050CA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95" name="object 35"/>
          <p:cNvSpPr txBox="1"/>
          <p:nvPr/>
        </p:nvSpPr>
        <p:spPr>
          <a:xfrm>
            <a:off x="7932804" y="3527094"/>
            <a:ext cx="939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 err="1">
                <a:latin typeface="+mn-ea"/>
                <a:cs typeface="+mn-ea"/>
              </a:rPr>
              <a:t>Rsocket</a:t>
            </a:r>
            <a:r>
              <a:rPr lang="zh-CN" altLang="en-US" sz="1200" dirty="0">
                <a:latin typeface="+mn-ea"/>
                <a:cs typeface="+mn-ea"/>
              </a:rPr>
              <a:t>命令</a:t>
            </a:r>
            <a:endParaRPr sz="1200" dirty="0">
              <a:latin typeface="+mn-ea"/>
              <a:cs typeface="+mn-ea"/>
            </a:endParaRPr>
          </a:p>
        </p:txBody>
      </p:sp>
      <p:sp>
        <p:nvSpPr>
          <p:cNvPr id="196" name="object 35"/>
          <p:cNvSpPr txBox="1"/>
          <p:nvPr/>
        </p:nvSpPr>
        <p:spPr>
          <a:xfrm>
            <a:off x="9022138" y="3669695"/>
            <a:ext cx="9398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900" dirty="0">
                <a:latin typeface="+mn-ea"/>
                <a:cs typeface="+mn-ea"/>
              </a:rPr>
              <a:t>云</a:t>
            </a:r>
            <a:r>
              <a:rPr lang="en-US" altLang="zh-CN" sz="900" dirty="0">
                <a:latin typeface="+mn-ea"/>
                <a:cs typeface="+mn-ea"/>
              </a:rPr>
              <a:t>/</a:t>
            </a:r>
            <a:r>
              <a:rPr lang="zh-CN" altLang="en-US" sz="900" dirty="0">
                <a:latin typeface="+mn-ea"/>
                <a:cs typeface="+mn-ea"/>
              </a:rPr>
              <a:t>边端业务数据</a:t>
            </a:r>
            <a:endParaRPr sz="900" dirty="0">
              <a:latin typeface="+mn-ea"/>
              <a:cs typeface="+mn-ea"/>
            </a:endParaRPr>
          </a:p>
        </p:txBody>
      </p:sp>
      <p:sp>
        <p:nvSpPr>
          <p:cNvPr id="197" name="object 35"/>
          <p:cNvSpPr txBox="1"/>
          <p:nvPr/>
        </p:nvSpPr>
        <p:spPr>
          <a:xfrm>
            <a:off x="7255117" y="3404125"/>
            <a:ext cx="715415" cy="151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900" dirty="0">
                <a:latin typeface="+mn-ea"/>
                <a:cs typeface="微软雅黑" panose="020B0503020204020204" pitchFamily="34" charset="-122"/>
              </a:rPr>
              <a:t>命令执行</a:t>
            </a:r>
          </a:p>
        </p:txBody>
      </p:sp>
      <p:sp>
        <p:nvSpPr>
          <p:cNvPr id="198" name="文本框 197"/>
          <p:cNvSpPr txBox="1"/>
          <p:nvPr/>
        </p:nvSpPr>
        <p:spPr>
          <a:xfrm>
            <a:off x="1977943" y="1434749"/>
            <a:ext cx="761747" cy="400110"/>
          </a:xfrm>
          <a:prstGeom prst="rect">
            <a:avLst/>
          </a:prstGeom>
          <a:solidFill>
            <a:srgbClr val="0050CA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bg1"/>
                </a:solidFill>
                <a:latin typeface="+mn-ea"/>
              </a:rPr>
              <a:t>用户业务请求</a:t>
            </a:r>
          </a:p>
        </p:txBody>
      </p:sp>
      <p:sp>
        <p:nvSpPr>
          <p:cNvPr id="199" name="object 119"/>
          <p:cNvSpPr txBox="1"/>
          <p:nvPr/>
        </p:nvSpPr>
        <p:spPr>
          <a:xfrm>
            <a:off x="5792320" y="994905"/>
            <a:ext cx="1741955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b="1" dirty="0" err="1">
                <a:latin typeface="+mn-ea"/>
                <a:cs typeface="微软雅黑" panose="020B0503020204020204" pitchFamily="34" charset="-122"/>
              </a:rPr>
              <a:t>Jetlinks-Cloud</a:t>
            </a:r>
          </a:p>
        </p:txBody>
      </p:sp>
      <p:sp>
        <p:nvSpPr>
          <p:cNvPr id="200" name="圆角矩形 143"/>
          <p:cNvSpPr/>
          <p:nvPr/>
        </p:nvSpPr>
        <p:spPr>
          <a:xfrm>
            <a:off x="4802505" y="1572895"/>
            <a:ext cx="1978025" cy="221615"/>
          </a:xfrm>
          <a:prstGeom prst="roundRect">
            <a:avLst/>
          </a:prstGeom>
          <a:solidFill>
            <a:srgbClr val="CCE5FF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  <a:latin typeface="+mn-ea"/>
                <a:cs typeface="+mn-ea"/>
              </a:rPr>
              <a:t>RPC </a:t>
            </a:r>
            <a:r>
              <a:rPr kumimoji="1" lang="en-US" altLang="zh-CN" sz="10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Web API</a:t>
            </a:r>
            <a:r>
              <a:rPr kumimoji="1" lang="zh-CN" altLang="en-US" sz="10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代理命令</a:t>
            </a:r>
            <a:endParaRPr kumimoji="1" lang="zh-CN" altLang="en-US" sz="1000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201" name="文本框 200"/>
          <p:cNvSpPr txBox="1"/>
          <p:nvPr/>
        </p:nvSpPr>
        <p:spPr>
          <a:xfrm>
            <a:off x="5972585" y="1296625"/>
            <a:ext cx="11386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000" dirty="0" err="1">
                <a:latin typeface="+mn-ea"/>
                <a:cs typeface="+mn-ea"/>
              </a:rPr>
              <a:t>Rsocket</a:t>
            </a:r>
            <a:r>
              <a:rPr lang="zh-CN" altLang="en-US" sz="1000" dirty="0">
                <a:latin typeface="+mn-ea"/>
                <a:cs typeface="+mn-ea"/>
              </a:rPr>
              <a:t>命令</a:t>
            </a:r>
          </a:p>
        </p:txBody>
      </p:sp>
      <p:sp>
        <p:nvSpPr>
          <p:cNvPr id="202" name="圆角矩形 143"/>
          <p:cNvSpPr/>
          <p:nvPr/>
        </p:nvSpPr>
        <p:spPr>
          <a:xfrm>
            <a:off x="6916912" y="1573008"/>
            <a:ext cx="1050663" cy="232035"/>
          </a:xfrm>
          <a:prstGeom prst="roundRect">
            <a:avLst/>
          </a:prstGeom>
          <a:solidFill>
            <a:srgbClr val="CCE5FF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+mn-ea"/>
              </a:rPr>
              <a:t>其它命令</a:t>
            </a:r>
          </a:p>
        </p:txBody>
      </p:sp>
      <p:sp>
        <p:nvSpPr>
          <p:cNvPr id="203" name="矩形: 圆角 144"/>
          <p:cNvSpPr/>
          <p:nvPr/>
        </p:nvSpPr>
        <p:spPr>
          <a:xfrm>
            <a:off x="4736832" y="1334585"/>
            <a:ext cx="3366448" cy="593575"/>
          </a:xfrm>
          <a:prstGeom prst="roundRect">
            <a:avLst>
              <a:gd name="adj" fmla="val 3396"/>
            </a:avLst>
          </a:prstGeom>
          <a:noFill/>
          <a:ln>
            <a:solidFill>
              <a:srgbClr val="0050CA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04" name="直接箭头连接符 203"/>
          <p:cNvCxnSpPr/>
          <p:nvPr/>
        </p:nvCxnSpPr>
        <p:spPr>
          <a:xfrm>
            <a:off x="2739690" y="1631372"/>
            <a:ext cx="1977931" cy="0"/>
          </a:xfrm>
          <a:prstGeom prst="straightConnector1">
            <a:avLst/>
          </a:prstGeom>
          <a:ln w="63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文本框 204"/>
          <p:cNvSpPr txBox="1"/>
          <p:nvPr/>
        </p:nvSpPr>
        <p:spPr>
          <a:xfrm>
            <a:off x="8498871" y="1421698"/>
            <a:ext cx="456430" cy="400110"/>
          </a:xfrm>
          <a:prstGeom prst="rect">
            <a:avLst/>
          </a:prstGeom>
          <a:solidFill>
            <a:srgbClr val="0050CA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bg1"/>
                </a:solidFill>
                <a:latin typeface="+mn-ea"/>
              </a:rPr>
              <a:t>系统请求</a:t>
            </a:r>
          </a:p>
        </p:txBody>
      </p:sp>
      <p:cxnSp>
        <p:nvCxnSpPr>
          <p:cNvPr id="206" name="直接箭头连接符 205"/>
          <p:cNvCxnSpPr/>
          <p:nvPr/>
        </p:nvCxnSpPr>
        <p:spPr>
          <a:xfrm>
            <a:off x="8112569" y="1631372"/>
            <a:ext cx="362354" cy="0"/>
          </a:xfrm>
          <a:prstGeom prst="straightConnector1">
            <a:avLst/>
          </a:prstGeom>
          <a:ln w="63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箭头: 上下 166"/>
          <p:cNvSpPr/>
          <p:nvPr/>
        </p:nvSpPr>
        <p:spPr>
          <a:xfrm>
            <a:off x="5636754" y="1987610"/>
            <a:ext cx="99092" cy="742841"/>
          </a:xfrm>
          <a:prstGeom prst="upDown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8" name="圆角矩形 143"/>
          <p:cNvSpPr/>
          <p:nvPr/>
        </p:nvSpPr>
        <p:spPr>
          <a:xfrm>
            <a:off x="1901625" y="4019731"/>
            <a:ext cx="4487058" cy="199953"/>
          </a:xfrm>
          <a:prstGeom prst="roundRect">
            <a:avLst/>
          </a:prstGeom>
          <a:solidFill>
            <a:schemeClr val="accent1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chemeClr val="bg1"/>
                </a:solidFill>
                <a:latin typeface="+mn-ea"/>
              </a:rPr>
              <a:t>业务功能</a:t>
            </a:r>
          </a:p>
        </p:txBody>
      </p:sp>
      <p:sp>
        <p:nvSpPr>
          <p:cNvPr id="209" name="圆角矩形 143"/>
          <p:cNvSpPr/>
          <p:nvPr/>
        </p:nvSpPr>
        <p:spPr>
          <a:xfrm>
            <a:off x="1996230" y="3403944"/>
            <a:ext cx="970630" cy="221612"/>
          </a:xfrm>
          <a:prstGeom prst="roundRect">
            <a:avLst/>
          </a:prstGeom>
          <a:solidFill>
            <a:srgbClr val="CCE5FF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+mn-ea"/>
              </a:rPr>
              <a:t>场景联动</a:t>
            </a:r>
          </a:p>
        </p:txBody>
      </p:sp>
      <p:sp>
        <p:nvSpPr>
          <p:cNvPr id="210" name="圆角矩形 143"/>
          <p:cNvSpPr/>
          <p:nvPr/>
        </p:nvSpPr>
        <p:spPr>
          <a:xfrm>
            <a:off x="3104965" y="3403507"/>
            <a:ext cx="970630" cy="221612"/>
          </a:xfrm>
          <a:prstGeom prst="roundRect">
            <a:avLst/>
          </a:prstGeom>
          <a:solidFill>
            <a:srgbClr val="CCE5FF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+mn-ea"/>
              </a:rPr>
              <a:t>数据采集</a:t>
            </a:r>
          </a:p>
        </p:txBody>
      </p:sp>
      <p:sp>
        <p:nvSpPr>
          <p:cNvPr id="211" name="圆角矩形 143"/>
          <p:cNvSpPr/>
          <p:nvPr/>
        </p:nvSpPr>
        <p:spPr>
          <a:xfrm>
            <a:off x="1996230" y="3713516"/>
            <a:ext cx="970630" cy="221612"/>
          </a:xfrm>
          <a:prstGeom prst="roundRect">
            <a:avLst/>
          </a:prstGeom>
          <a:solidFill>
            <a:srgbClr val="CCE5FF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+mn-ea"/>
              </a:rPr>
              <a:t>视频中心</a:t>
            </a:r>
          </a:p>
        </p:txBody>
      </p:sp>
      <p:sp>
        <p:nvSpPr>
          <p:cNvPr id="212" name="圆角矩形 143"/>
          <p:cNvSpPr/>
          <p:nvPr/>
        </p:nvSpPr>
        <p:spPr>
          <a:xfrm>
            <a:off x="3104965" y="3713079"/>
            <a:ext cx="970630" cy="221612"/>
          </a:xfrm>
          <a:prstGeom prst="roundRect">
            <a:avLst/>
          </a:prstGeom>
          <a:solidFill>
            <a:srgbClr val="CCE5FF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+mn-ea"/>
              </a:rPr>
              <a:t>固件升级</a:t>
            </a:r>
          </a:p>
        </p:txBody>
      </p:sp>
      <p:sp>
        <p:nvSpPr>
          <p:cNvPr id="213" name="矩形: 圆角 185"/>
          <p:cNvSpPr/>
          <p:nvPr/>
        </p:nvSpPr>
        <p:spPr>
          <a:xfrm>
            <a:off x="1901624" y="3310875"/>
            <a:ext cx="4586439" cy="666336"/>
          </a:xfrm>
          <a:prstGeom prst="roundRect">
            <a:avLst>
              <a:gd name="adj" fmla="val 3396"/>
            </a:avLst>
          </a:prstGeom>
          <a:noFill/>
          <a:ln>
            <a:solidFill>
              <a:srgbClr val="0050CA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14" name="圆角矩形 143"/>
          <p:cNvSpPr/>
          <p:nvPr/>
        </p:nvSpPr>
        <p:spPr>
          <a:xfrm>
            <a:off x="4215024" y="3403944"/>
            <a:ext cx="970630" cy="221612"/>
          </a:xfrm>
          <a:prstGeom prst="roundRect">
            <a:avLst/>
          </a:prstGeom>
          <a:solidFill>
            <a:srgbClr val="CCE5FF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+mn-ea"/>
              </a:rPr>
              <a:t>设备管理</a:t>
            </a:r>
          </a:p>
        </p:txBody>
      </p:sp>
      <p:sp>
        <p:nvSpPr>
          <p:cNvPr id="215" name="圆角矩形 143"/>
          <p:cNvSpPr/>
          <p:nvPr/>
        </p:nvSpPr>
        <p:spPr>
          <a:xfrm>
            <a:off x="5350429" y="3403507"/>
            <a:ext cx="970630" cy="221612"/>
          </a:xfrm>
          <a:prstGeom prst="roundRect">
            <a:avLst/>
          </a:prstGeom>
          <a:solidFill>
            <a:srgbClr val="CCE5FF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+mn-ea"/>
              </a:rPr>
              <a:t>告警中心</a:t>
            </a:r>
          </a:p>
        </p:txBody>
      </p:sp>
      <p:sp>
        <p:nvSpPr>
          <p:cNvPr id="216" name="圆角矩形 143"/>
          <p:cNvSpPr/>
          <p:nvPr/>
        </p:nvSpPr>
        <p:spPr>
          <a:xfrm>
            <a:off x="4215024" y="3713516"/>
            <a:ext cx="970630" cy="221612"/>
          </a:xfrm>
          <a:prstGeom prst="roundRect">
            <a:avLst/>
          </a:prstGeom>
          <a:solidFill>
            <a:srgbClr val="CCE5FF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  <a:latin typeface="+mn-ea"/>
                <a:cs typeface="+mn-ea"/>
              </a:rPr>
              <a:t>AI</a:t>
            </a:r>
            <a:r>
              <a:rPr kumimoji="1" lang="zh-CN" altLang="en-US" sz="1000" dirty="0">
                <a:solidFill>
                  <a:schemeClr val="tx1"/>
                </a:solidFill>
                <a:latin typeface="+mn-ea"/>
                <a:cs typeface="+mn-ea"/>
              </a:rPr>
              <a:t>推理</a:t>
            </a:r>
          </a:p>
        </p:txBody>
      </p:sp>
      <p:sp>
        <p:nvSpPr>
          <p:cNvPr id="217" name="圆角矩形 143"/>
          <p:cNvSpPr/>
          <p:nvPr/>
        </p:nvSpPr>
        <p:spPr>
          <a:xfrm>
            <a:off x="5350429" y="3713079"/>
            <a:ext cx="970630" cy="221612"/>
          </a:xfrm>
          <a:prstGeom prst="roundRect">
            <a:avLst/>
          </a:prstGeom>
          <a:solidFill>
            <a:srgbClr val="CCE5FF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  <a:latin typeface="+mn-ea"/>
                <a:cs typeface="+mn-ea"/>
              </a:rPr>
              <a:t>AI</a:t>
            </a:r>
            <a:r>
              <a:rPr kumimoji="1" lang="zh-CN" altLang="en-US" sz="1000" dirty="0">
                <a:solidFill>
                  <a:schemeClr val="tx1"/>
                </a:solidFill>
                <a:latin typeface="+mn-ea"/>
                <a:cs typeface="+mn-ea"/>
              </a:rPr>
              <a:t>算法仓</a:t>
            </a:r>
          </a:p>
        </p:txBody>
      </p:sp>
      <p:cxnSp>
        <p:nvCxnSpPr>
          <p:cNvPr id="218" name="直接箭头连接符 217"/>
          <p:cNvCxnSpPr/>
          <p:nvPr/>
        </p:nvCxnSpPr>
        <p:spPr>
          <a:xfrm>
            <a:off x="7279005" y="3606165"/>
            <a:ext cx="508000" cy="0"/>
          </a:xfrm>
          <a:prstGeom prst="straightConnector1">
            <a:avLst/>
          </a:prstGeom>
          <a:ln w="63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矩形: 圆角 207"/>
          <p:cNvSpPr/>
          <p:nvPr/>
        </p:nvSpPr>
        <p:spPr>
          <a:xfrm>
            <a:off x="1854765" y="3214842"/>
            <a:ext cx="5359537" cy="1120299"/>
          </a:xfrm>
          <a:prstGeom prst="roundRect">
            <a:avLst>
              <a:gd name="adj" fmla="val 3396"/>
            </a:avLst>
          </a:prstGeom>
          <a:noFill/>
          <a:ln>
            <a:solidFill>
              <a:srgbClr val="0050CA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cxnSp>
        <p:nvCxnSpPr>
          <p:cNvPr id="220" name="连接符: 肘形 217"/>
          <p:cNvCxnSpPr>
            <a:stCxn id="259" idx="3"/>
            <a:endCxn id="191" idx="2"/>
          </p:cNvCxnSpPr>
          <p:nvPr/>
        </p:nvCxnSpPr>
        <p:spPr>
          <a:xfrm flipV="1">
            <a:off x="8939530" y="4257675"/>
            <a:ext cx="2822575" cy="17348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箭头连接符 220"/>
          <p:cNvCxnSpPr>
            <a:endCxn id="191" idx="1"/>
          </p:cNvCxnSpPr>
          <p:nvPr/>
        </p:nvCxnSpPr>
        <p:spPr>
          <a:xfrm>
            <a:off x="7116338" y="4057684"/>
            <a:ext cx="4325167" cy="0"/>
          </a:xfrm>
          <a:prstGeom prst="straightConnector1">
            <a:avLst/>
          </a:prstGeom>
          <a:ln w="63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object 35"/>
          <p:cNvSpPr txBox="1"/>
          <p:nvPr/>
        </p:nvSpPr>
        <p:spPr>
          <a:xfrm>
            <a:off x="9078891" y="4057684"/>
            <a:ext cx="144284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900" dirty="0">
                <a:latin typeface="+mn-ea"/>
                <a:cs typeface="微软雅黑" panose="020B0503020204020204" pitchFamily="34" charset="-122"/>
              </a:rPr>
              <a:t>HTTP</a:t>
            </a:r>
          </a:p>
        </p:txBody>
      </p:sp>
      <p:sp>
        <p:nvSpPr>
          <p:cNvPr id="235" name="object 35"/>
          <p:cNvSpPr txBox="1"/>
          <p:nvPr/>
        </p:nvSpPr>
        <p:spPr>
          <a:xfrm>
            <a:off x="5760085" y="2300605"/>
            <a:ext cx="1742440" cy="151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900" dirty="0">
                <a:latin typeface="+mn-ea"/>
                <a:cs typeface="微软雅黑" panose="020B0503020204020204" pitchFamily="34" charset="-122"/>
              </a:rPr>
              <a:t>MQTT</a:t>
            </a:r>
          </a:p>
        </p:txBody>
      </p:sp>
      <p:sp>
        <p:nvSpPr>
          <p:cNvPr id="222" name="矩形: 圆角 103"/>
          <p:cNvSpPr/>
          <p:nvPr/>
        </p:nvSpPr>
        <p:spPr>
          <a:xfrm>
            <a:off x="265427" y="4533772"/>
            <a:ext cx="952966" cy="1837596"/>
          </a:xfrm>
          <a:prstGeom prst="roundRect">
            <a:avLst>
              <a:gd name="adj" fmla="val 3396"/>
            </a:avLst>
          </a:prstGeom>
          <a:noFill/>
          <a:ln>
            <a:solidFill>
              <a:srgbClr val="0050CA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+mn-ea"/>
            </a:endParaRPr>
          </a:p>
        </p:txBody>
      </p:sp>
      <p:sp>
        <p:nvSpPr>
          <p:cNvPr id="224" name="圆角矩形 142"/>
          <p:cNvSpPr/>
          <p:nvPr/>
        </p:nvSpPr>
        <p:spPr>
          <a:xfrm>
            <a:off x="320570" y="4976507"/>
            <a:ext cx="850198" cy="21413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" dirty="0">
                <a:solidFill>
                  <a:schemeClr val="tx1"/>
                </a:solidFill>
                <a:latin typeface="+mn-ea"/>
              </a:rPr>
              <a:t>安全监测设备</a:t>
            </a:r>
          </a:p>
        </p:txBody>
      </p:sp>
      <p:sp>
        <p:nvSpPr>
          <p:cNvPr id="225" name="圆角矩形 142"/>
          <p:cNvSpPr/>
          <p:nvPr/>
        </p:nvSpPr>
        <p:spPr>
          <a:xfrm>
            <a:off x="320570" y="5243655"/>
            <a:ext cx="850198" cy="21413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" dirty="0">
                <a:solidFill>
                  <a:schemeClr val="tx1"/>
                </a:solidFill>
                <a:latin typeface="+mn-ea"/>
              </a:rPr>
              <a:t>传感器设备</a:t>
            </a:r>
          </a:p>
        </p:txBody>
      </p:sp>
      <p:sp>
        <p:nvSpPr>
          <p:cNvPr id="226" name="圆角矩形 142"/>
          <p:cNvSpPr/>
          <p:nvPr/>
        </p:nvSpPr>
        <p:spPr>
          <a:xfrm>
            <a:off x="320570" y="5496560"/>
            <a:ext cx="850198" cy="21413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>
                <a:solidFill>
                  <a:schemeClr val="tx1"/>
                </a:solidFill>
                <a:latin typeface="+mn-ea"/>
                <a:cs typeface="+mn-ea"/>
              </a:rPr>
              <a:t>PLC</a:t>
            </a:r>
            <a:r>
              <a:rPr kumimoji="1" lang="zh-CN" altLang="en-US" sz="800" dirty="0">
                <a:solidFill>
                  <a:schemeClr val="tx1"/>
                </a:solidFill>
                <a:latin typeface="+mn-ea"/>
                <a:cs typeface="+mn-ea"/>
              </a:rPr>
              <a:t>设备</a:t>
            </a:r>
          </a:p>
        </p:txBody>
      </p:sp>
      <p:sp>
        <p:nvSpPr>
          <p:cNvPr id="227" name="圆角矩形 142"/>
          <p:cNvSpPr/>
          <p:nvPr/>
        </p:nvSpPr>
        <p:spPr>
          <a:xfrm>
            <a:off x="320570" y="5793098"/>
            <a:ext cx="850198" cy="21413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" dirty="0">
                <a:solidFill>
                  <a:schemeClr val="tx1"/>
                </a:solidFill>
                <a:latin typeface="+mn-ea"/>
              </a:rPr>
              <a:t>摄像头设备</a:t>
            </a:r>
          </a:p>
        </p:txBody>
      </p:sp>
      <p:sp>
        <p:nvSpPr>
          <p:cNvPr id="228" name="圆角矩形 142"/>
          <p:cNvSpPr/>
          <p:nvPr/>
        </p:nvSpPr>
        <p:spPr>
          <a:xfrm>
            <a:off x="316811" y="6060246"/>
            <a:ext cx="850198" cy="21413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" dirty="0">
                <a:solidFill>
                  <a:schemeClr val="tx1"/>
                </a:solidFill>
                <a:latin typeface="+mn-ea"/>
              </a:rPr>
              <a:t>工业设备</a:t>
            </a:r>
          </a:p>
        </p:txBody>
      </p:sp>
      <p:sp>
        <p:nvSpPr>
          <p:cNvPr id="229" name="文本框 228"/>
          <p:cNvSpPr txBox="1"/>
          <p:nvPr/>
        </p:nvSpPr>
        <p:spPr>
          <a:xfrm>
            <a:off x="299552" y="6428973"/>
            <a:ext cx="852485" cy="246221"/>
          </a:xfrm>
          <a:prstGeom prst="rect">
            <a:avLst/>
          </a:prstGeom>
          <a:solidFill>
            <a:srgbClr val="0050CA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zh-CN" altLang="en-US" dirty="0">
                <a:latin typeface="+mn-ea"/>
              </a:rPr>
              <a:t>设备</a:t>
            </a:r>
          </a:p>
        </p:txBody>
      </p:sp>
      <p:pic>
        <p:nvPicPr>
          <p:cNvPr id="230" name="图片 2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00" y="4628532"/>
            <a:ext cx="628738" cy="228632"/>
          </a:xfrm>
          <a:prstGeom prst="rect">
            <a:avLst/>
          </a:prstGeom>
        </p:spPr>
      </p:pic>
      <p:sp>
        <p:nvSpPr>
          <p:cNvPr id="231" name="圆角矩形 142"/>
          <p:cNvSpPr/>
          <p:nvPr/>
        </p:nvSpPr>
        <p:spPr>
          <a:xfrm>
            <a:off x="1936213" y="4783074"/>
            <a:ext cx="796942" cy="221612"/>
          </a:xfrm>
          <a:prstGeom prst="roundRect">
            <a:avLst/>
          </a:prstGeom>
          <a:solidFill>
            <a:srgbClr val="CCE5FF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  <a:latin typeface="+mn-ea"/>
              </a:rPr>
              <a:t>TCP</a:t>
            </a:r>
          </a:p>
        </p:txBody>
      </p:sp>
      <p:sp>
        <p:nvSpPr>
          <p:cNvPr id="232" name="圆角矩形 143"/>
          <p:cNvSpPr/>
          <p:nvPr/>
        </p:nvSpPr>
        <p:spPr>
          <a:xfrm>
            <a:off x="1936214" y="5064136"/>
            <a:ext cx="797306" cy="221612"/>
          </a:xfrm>
          <a:prstGeom prst="roundRect">
            <a:avLst/>
          </a:prstGeom>
          <a:solidFill>
            <a:srgbClr val="CCE5FF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  <a:latin typeface="+mn-ea"/>
              </a:rPr>
              <a:t>Modbus</a:t>
            </a:r>
          </a:p>
        </p:txBody>
      </p:sp>
      <p:sp>
        <p:nvSpPr>
          <p:cNvPr id="233" name="圆角矩形 142"/>
          <p:cNvSpPr/>
          <p:nvPr/>
        </p:nvSpPr>
        <p:spPr>
          <a:xfrm>
            <a:off x="2802320" y="4782637"/>
            <a:ext cx="796942" cy="221612"/>
          </a:xfrm>
          <a:prstGeom prst="roundRect">
            <a:avLst/>
          </a:prstGeom>
          <a:solidFill>
            <a:srgbClr val="CCE5FF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  <a:latin typeface="+mn-ea"/>
              </a:rPr>
              <a:t>MQTT</a:t>
            </a:r>
          </a:p>
        </p:txBody>
      </p:sp>
      <p:sp>
        <p:nvSpPr>
          <p:cNvPr id="234" name="圆角矩形 143"/>
          <p:cNvSpPr/>
          <p:nvPr/>
        </p:nvSpPr>
        <p:spPr>
          <a:xfrm>
            <a:off x="2802321" y="5063699"/>
            <a:ext cx="797306" cy="221612"/>
          </a:xfrm>
          <a:prstGeom prst="roundRect">
            <a:avLst/>
          </a:prstGeom>
          <a:solidFill>
            <a:srgbClr val="CCE5FF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  <a:latin typeface="+mn-ea"/>
              </a:rPr>
              <a:t>RTSP</a:t>
            </a:r>
          </a:p>
        </p:txBody>
      </p:sp>
      <p:sp>
        <p:nvSpPr>
          <p:cNvPr id="236" name="圆角矩形 143"/>
          <p:cNvSpPr/>
          <p:nvPr/>
        </p:nvSpPr>
        <p:spPr>
          <a:xfrm>
            <a:off x="1936214" y="5373708"/>
            <a:ext cx="797306" cy="221612"/>
          </a:xfrm>
          <a:prstGeom prst="roundRect">
            <a:avLst/>
          </a:prstGeom>
          <a:solidFill>
            <a:srgbClr val="CCE5FF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  <a:latin typeface="+mn-ea"/>
              </a:rPr>
              <a:t>OPC</a:t>
            </a:r>
          </a:p>
        </p:txBody>
      </p:sp>
      <p:sp>
        <p:nvSpPr>
          <p:cNvPr id="237" name="圆角矩形 143"/>
          <p:cNvSpPr/>
          <p:nvPr/>
        </p:nvSpPr>
        <p:spPr>
          <a:xfrm>
            <a:off x="2802321" y="5373271"/>
            <a:ext cx="797306" cy="221612"/>
          </a:xfrm>
          <a:prstGeom prst="roundRect">
            <a:avLst/>
          </a:prstGeom>
          <a:solidFill>
            <a:srgbClr val="CCE5FF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  <a:latin typeface="+mn-ea"/>
              </a:rPr>
              <a:t>…….</a:t>
            </a:r>
          </a:p>
        </p:txBody>
      </p:sp>
      <p:sp>
        <p:nvSpPr>
          <p:cNvPr id="238" name="圆角矩形 143"/>
          <p:cNvSpPr/>
          <p:nvPr/>
        </p:nvSpPr>
        <p:spPr>
          <a:xfrm>
            <a:off x="1936213" y="6001302"/>
            <a:ext cx="1667325" cy="221612"/>
          </a:xfrm>
          <a:prstGeom prst="roundRect">
            <a:avLst/>
          </a:prstGeom>
          <a:solidFill>
            <a:srgbClr val="CCE5FF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+mn-ea"/>
              </a:rPr>
              <a:t>认证、会话、编解码</a:t>
            </a:r>
          </a:p>
        </p:txBody>
      </p:sp>
      <p:sp>
        <p:nvSpPr>
          <p:cNvPr id="239" name="圆角矩形 143"/>
          <p:cNvSpPr/>
          <p:nvPr/>
        </p:nvSpPr>
        <p:spPr>
          <a:xfrm>
            <a:off x="1936213" y="6323994"/>
            <a:ext cx="1667325" cy="221612"/>
          </a:xfrm>
          <a:prstGeom prst="roundRect">
            <a:avLst/>
          </a:prstGeom>
          <a:solidFill>
            <a:schemeClr val="accent1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chemeClr val="bg1"/>
                </a:solidFill>
                <a:latin typeface="+mn-ea"/>
              </a:rPr>
              <a:t>自定义接入网关</a:t>
            </a:r>
          </a:p>
        </p:txBody>
      </p:sp>
      <p:sp>
        <p:nvSpPr>
          <p:cNvPr id="240" name="矩形: 圆角 125"/>
          <p:cNvSpPr/>
          <p:nvPr/>
        </p:nvSpPr>
        <p:spPr>
          <a:xfrm>
            <a:off x="1843840" y="4708011"/>
            <a:ext cx="1862390" cy="1987509"/>
          </a:xfrm>
          <a:prstGeom prst="roundRect">
            <a:avLst>
              <a:gd name="adj" fmla="val 3396"/>
            </a:avLst>
          </a:prstGeom>
          <a:noFill/>
          <a:ln>
            <a:solidFill>
              <a:srgbClr val="0050CA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41" name="箭头: 上下 126"/>
          <p:cNvSpPr/>
          <p:nvPr/>
        </p:nvSpPr>
        <p:spPr>
          <a:xfrm>
            <a:off x="2266541" y="5638262"/>
            <a:ext cx="75599" cy="336664"/>
          </a:xfrm>
          <a:prstGeom prst="upDown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42" name="箭头: 上下 145"/>
          <p:cNvSpPr/>
          <p:nvPr/>
        </p:nvSpPr>
        <p:spPr>
          <a:xfrm>
            <a:off x="3111585" y="5629760"/>
            <a:ext cx="75599" cy="336664"/>
          </a:xfrm>
          <a:prstGeom prst="upDown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cxnSp>
        <p:nvCxnSpPr>
          <p:cNvPr id="243" name="直接箭头连接符 242"/>
          <p:cNvCxnSpPr>
            <a:endCxn id="240" idx="1"/>
          </p:cNvCxnSpPr>
          <p:nvPr/>
        </p:nvCxnSpPr>
        <p:spPr>
          <a:xfrm>
            <a:off x="1253727" y="5701765"/>
            <a:ext cx="5901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圆角矩形 142"/>
          <p:cNvSpPr/>
          <p:nvPr/>
        </p:nvSpPr>
        <p:spPr>
          <a:xfrm>
            <a:off x="4437046" y="4791505"/>
            <a:ext cx="1840233" cy="221612"/>
          </a:xfrm>
          <a:prstGeom prst="roundRect">
            <a:avLst/>
          </a:prstGeom>
          <a:solidFill>
            <a:srgbClr val="CCE5FF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+mn-ea"/>
              </a:rPr>
              <a:t>主题</a:t>
            </a:r>
          </a:p>
        </p:txBody>
      </p:sp>
      <p:sp>
        <p:nvSpPr>
          <p:cNvPr id="245" name="圆角矩形 143"/>
          <p:cNvSpPr/>
          <p:nvPr/>
        </p:nvSpPr>
        <p:spPr>
          <a:xfrm>
            <a:off x="4437047" y="5072567"/>
            <a:ext cx="822937" cy="221612"/>
          </a:xfrm>
          <a:prstGeom prst="roundRect">
            <a:avLst/>
          </a:prstGeom>
          <a:solidFill>
            <a:srgbClr val="CCE5FF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+mn-ea"/>
              </a:rPr>
              <a:t>订阅</a:t>
            </a:r>
          </a:p>
        </p:txBody>
      </p:sp>
      <p:sp>
        <p:nvSpPr>
          <p:cNvPr id="246" name="圆角矩形 143"/>
          <p:cNvSpPr/>
          <p:nvPr/>
        </p:nvSpPr>
        <p:spPr>
          <a:xfrm>
            <a:off x="5454342" y="5072130"/>
            <a:ext cx="822937" cy="221612"/>
          </a:xfrm>
          <a:prstGeom prst="roundRect">
            <a:avLst/>
          </a:prstGeom>
          <a:solidFill>
            <a:srgbClr val="CCE5FF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+mn-ea"/>
              </a:rPr>
              <a:t>发布</a:t>
            </a:r>
          </a:p>
        </p:txBody>
      </p:sp>
      <p:sp>
        <p:nvSpPr>
          <p:cNvPr id="247" name="圆角矩形 143"/>
          <p:cNvSpPr/>
          <p:nvPr/>
        </p:nvSpPr>
        <p:spPr>
          <a:xfrm>
            <a:off x="4384777" y="6332425"/>
            <a:ext cx="1946121" cy="221612"/>
          </a:xfrm>
          <a:prstGeom prst="roundRect">
            <a:avLst/>
          </a:prstGeom>
          <a:solidFill>
            <a:schemeClr val="accent1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chemeClr val="bg1"/>
                </a:solidFill>
                <a:latin typeface="+mn-ea"/>
              </a:rPr>
              <a:t>消息总线</a:t>
            </a:r>
          </a:p>
        </p:txBody>
      </p:sp>
      <p:sp>
        <p:nvSpPr>
          <p:cNvPr id="248" name="矩形: 圆角 17"/>
          <p:cNvSpPr/>
          <p:nvPr/>
        </p:nvSpPr>
        <p:spPr>
          <a:xfrm>
            <a:off x="4284009" y="4716442"/>
            <a:ext cx="2146270" cy="1987509"/>
          </a:xfrm>
          <a:prstGeom prst="roundRect">
            <a:avLst>
              <a:gd name="adj" fmla="val 3396"/>
            </a:avLst>
          </a:prstGeom>
          <a:noFill/>
          <a:ln>
            <a:solidFill>
              <a:srgbClr val="0050CA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49" name="圆角矩形 143"/>
          <p:cNvSpPr/>
          <p:nvPr/>
        </p:nvSpPr>
        <p:spPr>
          <a:xfrm>
            <a:off x="4437047" y="5716638"/>
            <a:ext cx="822937" cy="221612"/>
          </a:xfrm>
          <a:prstGeom prst="roundRect">
            <a:avLst/>
          </a:prstGeom>
          <a:solidFill>
            <a:srgbClr val="CCE5FF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+mn-ea"/>
              </a:rPr>
              <a:t>订阅者</a:t>
            </a:r>
          </a:p>
        </p:txBody>
      </p:sp>
      <p:sp>
        <p:nvSpPr>
          <p:cNvPr id="250" name="圆角矩形 143"/>
          <p:cNvSpPr/>
          <p:nvPr/>
        </p:nvSpPr>
        <p:spPr>
          <a:xfrm>
            <a:off x="5454342" y="5716201"/>
            <a:ext cx="822937" cy="221612"/>
          </a:xfrm>
          <a:prstGeom prst="roundRect">
            <a:avLst/>
          </a:prstGeom>
          <a:solidFill>
            <a:srgbClr val="CCE5FF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+mn-ea"/>
              </a:rPr>
              <a:t>发布者</a:t>
            </a:r>
          </a:p>
        </p:txBody>
      </p:sp>
      <p:sp>
        <p:nvSpPr>
          <p:cNvPr id="251" name="圆角矩形 143"/>
          <p:cNvSpPr/>
          <p:nvPr/>
        </p:nvSpPr>
        <p:spPr>
          <a:xfrm>
            <a:off x="4437047" y="6026210"/>
            <a:ext cx="822937" cy="221612"/>
          </a:xfrm>
          <a:prstGeom prst="roundRect">
            <a:avLst/>
          </a:prstGeom>
          <a:solidFill>
            <a:srgbClr val="CCE5FF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+mn-ea"/>
              </a:rPr>
              <a:t>设备消息</a:t>
            </a:r>
          </a:p>
        </p:txBody>
      </p:sp>
      <p:sp>
        <p:nvSpPr>
          <p:cNvPr id="252" name="圆角矩形 143"/>
          <p:cNvSpPr/>
          <p:nvPr/>
        </p:nvSpPr>
        <p:spPr>
          <a:xfrm>
            <a:off x="5454342" y="6025773"/>
            <a:ext cx="822937" cy="221612"/>
          </a:xfrm>
          <a:prstGeom prst="roundRect">
            <a:avLst/>
          </a:prstGeom>
          <a:solidFill>
            <a:srgbClr val="CCE5FF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+mn-ea"/>
              </a:rPr>
              <a:t>其它消息</a:t>
            </a:r>
          </a:p>
        </p:txBody>
      </p:sp>
      <p:sp>
        <p:nvSpPr>
          <p:cNvPr id="253" name="矩形: 圆角 25"/>
          <p:cNvSpPr/>
          <p:nvPr/>
        </p:nvSpPr>
        <p:spPr>
          <a:xfrm>
            <a:off x="4384777" y="5515877"/>
            <a:ext cx="1946121" cy="774028"/>
          </a:xfrm>
          <a:prstGeom prst="roundRect">
            <a:avLst>
              <a:gd name="adj" fmla="val 3396"/>
            </a:avLst>
          </a:prstGeom>
          <a:noFill/>
          <a:ln>
            <a:solidFill>
              <a:srgbClr val="0050CA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54" name="文本框 253"/>
          <p:cNvSpPr txBox="1"/>
          <p:nvPr/>
        </p:nvSpPr>
        <p:spPr>
          <a:xfrm>
            <a:off x="5081036" y="5506889"/>
            <a:ext cx="6521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+mn-ea"/>
              </a:rPr>
              <a:t>连接器</a:t>
            </a:r>
          </a:p>
        </p:txBody>
      </p:sp>
      <p:sp>
        <p:nvSpPr>
          <p:cNvPr id="255" name="箭头: 上下 29"/>
          <p:cNvSpPr/>
          <p:nvPr/>
        </p:nvSpPr>
        <p:spPr>
          <a:xfrm>
            <a:off x="4802321" y="5302286"/>
            <a:ext cx="106595" cy="211719"/>
          </a:xfrm>
          <a:prstGeom prst="upDown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56" name="箭头: 上下 35"/>
          <p:cNvSpPr/>
          <p:nvPr/>
        </p:nvSpPr>
        <p:spPr>
          <a:xfrm>
            <a:off x="5855264" y="5302286"/>
            <a:ext cx="106595" cy="211719"/>
          </a:xfrm>
          <a:prstGeom prst="upDown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cxnSp>
        <p:nvCxnSpPr>
          <p:cNvPr id="257" name="直接箭头连接符 256"/>
          <p:cNvCxnSpPr/>
          <p:nvPr/>
        </p:nvCxnSpPr>
        <p:spPr>
          <a:xfrm>
            <a:off x="3743625" y="5722830"/>
            <a:ext cx="468393" cy="0"/>
          </a:xfrm>
          <a:prstGeom prst="straightConnector1">
            <a:avLst/>
          </a:prstGeom>
          <a:ln w="63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矩形: 圆角 42"/>
          <p:cNvSpPr/>
          <p:nvPr/>
        </p:nvSpPr>
        <p:spPr>
          <a:xfrm>
            <a:off x="7876381" y="5769976"/>
            <a:ext cx="1062980" cy="428575"/>
          </a:xfrm>
          <a:prstGeom prst="roundRect">
            <a:avLst>
              <a:gd name="adj" fmla="val 3396"/>
            </a:avLst>
          </a:prstGeom>
          <a:noFill/>
          <a:ln>
            <a:solidFill>
              <a:srgbClr val="0050CA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59" name="object 35"/>
          <p:cNvSpPr txBox="1"/>
          <p:nvPr/>
        </p:nvSpPr>
        <p:spPr>
          <a:xfrm>
            <a:off x="7999560" y="5894054"/>
            <a:ext cx="939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200" dirty="0">
                <a:latin typeface="+mn-ea"/>
                <a:cs typeface="微软雅黑" panose="020B0503020204020204" pitchFamily="34" charset="-122"/>
              </a:rPr>
              <a:t>规则引擎</a:t>
            </a:r>
          </a:p>
        </p:txBody>
      </p:sp>
      <p:sp>
        <p:nvSpPr>
          <p:cNvPr id="260" name="矩形: 圆角 194"/>
          <p:cNvSpPr/>
          <p:nvPr/>
        </p:nvSpPr>
        <p:spPr>
          <a:xfrm>
            <a:off x="7864634" y="4849411"/>
            <a:ext cx="1062980" cy="428575"/>
          </a:xfrm>
          <a:prstGeom prst="roundRect">
            <a:avLst>
              <a:gd name="adj" fmla="val 3396"/>
            </a:avLst>
          </a:prstGeom>
          <a:noFill/>
          <a:ln>
            <a:solidFill>
              <a:srgbClr val="0050CA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61" name="object 35"/>
          <p:cNvSpPr txBox="1"/>
          <p:nvPr/>
        </p:nvSpPr>
        <p:spPr>
          <a:xfrm>
            <a:off x="7987812" y="4973489"/>
            <a:ext cx="8745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200" dirty="0">
                <a:latin typeface="+mn-ea"/>
                <a:cs typeface="微软雅黑" panose="020B0503020204020204" pitchFamily="34" charset="-122"/>
              </a:rPr>
              <a:t>时序数据库</a:t>
            </a:r>
          </a:p>
        </p:txBody>
      </p:sp>
      <p:cxnSp>
        <p:nvCxnSpPr>
          <p:cNvPr id="262" name="直接箭头连接符 261"/>
          <p:cNvCxnSpPr/>
          <p:nvPr/>
        </p:nvCxnSpPr>
        <p:spPr>
          <a:xfrm>
            <a:off x="6491227" y="5107575"/>
            <a:ext cx="1296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bject 35"/>
          <p:cNvSpPr txBox="1"/>
          <p:nvPr/>
        </p:nvSpPr>
        <p:spPr>
          <a:xfrm>
            <a:off x="9600531" y="5798092"/>
            <a:ext cx="144284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900" dirty="0">
                <a:latin typeface="+mn-ea"/>
                <a:cs typeface="微软雅黑" panose="020B0503020204020204" pitchFamily="34" charset="-122"/>
              </a:rPr>
              <a:t>Kafka/MQTT/</a:t>
            </a:r>
            <a:r>
              <a:rPr lang="en-US" altLang="zh-CN" sz="900" dirty="0" err="1">
                <a:latin typeface="+mn-ea"/>
                <a:cs typeface="微软雅黑" panose="020B0503020204020204" pitchFamily="34" charset="-122"/>
              </a:rPr>
              <a:t>Websocket</a:t>
            </a:r>
            <a:endParaRPr sz="900" dirty="0">
              <a:latin typeface="+mn-ea"/>
              <a:cs typeface="微软雅黑" panose="020B0503020204020204" pitchFamily="34" charset="-122"/>
            </a:endParaRPr>
          </a:p>
        </p:txBody>
      </p:sp>
      <p:cxnSp>
        <p:nvCxnSpPr>
          <p:cNvPr id="264" name="直接箭头连接符 263"/>
          <p:cNvCxnSpPr/>
          <p:nvPr/>
        </p:nvCxnSpPr>
        <p:spPr>
          <a:xfrm>
            <a:off x="6491227" y="5992799"/>
            <a:ext cx="1296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object 77"/>
          <p:cNvSpPr txBox="1"/>
          <p:nvPr/>
        </p:nvSpPr>
        <p:spPr>
          <a:xfrm>
            <a:off x="5081270" y="2778125"/>
            <a:ext cx="3657600" cy="320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2305"/>
              </a:spcBef>
            </a:pPr>
            <a:r>
              <a:rPr lang="en-US" sz="2000" b="1" spc="-5" dirty="0" err="1">
                <a:latin typeface="+mn-ea"/>
                <a:cs typeface="+mn-ea"/>
              </a:rPr>
              <a:t>J</a:t>
            </a:r>
            <a:r>
              <a:rPr lang="en-US" altLang="zh-CN" sz="2000" b="1" spc="-5" dirty="0" err="1">
                <a:latin typeface="+mn-ea"/>
                <a:cs typeface="+mn-ea"/>
              </a:rPr>
              <a:t>etlinks</a:t>
            </a:r>
            <a:r>
              <a:rPr lang="en-US" altLang="zh-CN" sz="2000" b="1" spc="-5" dirty="0">
                <a:latin typeface="+mn-ea"/>
                <a:cs typeface="+mn-ea"/>
              </a:rPr>
              <a:t>-</a:t>
            </a:r>
            <a:r>
              <a:rPr sz="2000" b="1" spc="-5" dirty="0">
                <a:latin typeface="+mn-ea"/>
                <a:cs typeface="+mn-ea"/>
              </a:rPr>
              <a:t>Edge</a:t>
            </a:r>
            <a:r>
              <a:rPr lang="zh-CN" sz="2000" b="1" spc="-5" dirty="0">
                <a:latin typeface="+mn-ea"/>
                <a:cs typeface="+mn-ea"/>
              </a:rPr>
              <a:t>视频分析一体机</a:t>
            </a:r>
          </a:p>
        </p:txBody>
      </p:sp>
      <p:cxnSp>
        <p:nvCxnSpPr>
          <p:cNvPr id="266" name="直接箭头连接符 265"/>
          <p:cNvCxnSpPr/>
          <p:nvPr/>
        </p:nvCxnSpPr>
        <p:spPr>
          <a:xfrm>
            <a:off x="5185337" y="4296673"/>
            <a:ext cx="0" cy="428575"/>
          </a:xfrm>
          <a:prstGeom prst="straightConnector1">
            <a:avLst/>
          </a:prstGeom>
          <a:ln w="63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箭头连接符 266"/>
          <p:cNvCxnSpPr/>
          <p:nvPr/>
        </p:nvCxnSpPr>
        <p:spPr>
          <a:xfrm>
            <a:off x="7866380" y="1927860"/>
            <a:ext cx="0" cy="1475740"/>
          </a:xfrm>
          <a:prstGeom prst="straightConnector1">
            <a:avLst/>
          </a:prstGeom>
          <a:ln w="635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文本框 267"/>
          <p:cNvSpPr txBox="1"/>
          <p:nvPr/>
        </p:nvSpPr>
        <p:spPr>
          <a:xfrm>
            <a:off x="7933055" y="2300605"/>
            <a:ext cx="1513840" cy="15113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lvl="0" algn="l">
              <a:spcBef>
                <a:spcPts val="100"/>
              </a:spcBef>
              <a:buClrTx/>
              <a:buSzTx/>
              <a:buFontTx/>
            </a:pPr>
            <a:r>
              <a:rPr lang="en-US" altLang="zh-CN" sz="900" dirty="0">
                <a:latin typeface="+mn-ea"/>
                <a:cs typeface="微软雅黑" panose="020B0503020204020204" pitchFamily="34" charset="-122"/>
                <a:sym typeface="+mn-ea"/>
              </a:rPr>
              <a:t>Rsocket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735965" y="371475"/>
            <a:ext cx="9500870" cy="471805"/>
          </a:xfrm>
          <a:noFill/>
          <a:ln w="9525">
            <a:noFill/>
            <a:prstDash val="solid"/>
          </a:ln>
        </p:spPr>
        <p:txBody>
          <a:bodyPr lIns="95250" tIns="47625" rIns="95250" bIns="47625" anchor="t">
            <a:noAutofit/>
          </a:bodyPr>
          <a:lstStyle/>
          <a:p>
            <a:pPr marL="0" algn="l" rtl="0" eaLnBrk="0">
              <a:lnSpc>
                <a:spcPct val="83000"/>
              </a:lnSpc>
              <a:buClrTx/>
              <a:buSzTx/>
              <a:buNone/>
            </a:pPr>
            <a:r>
              <a:rPr lang="zh-CN" altLang="en-US" b="1" dirty="0">
                <a:latin typeface="+mj-ea"/>
                <a:ea typeface="+mj-ea"/>
                <a:cs typeface="+mj-ea"/>
                <a:sym typeface="+mn-ea"/>
              </a:rPr>
              <a:t>云边协同的</a:t>
            </a:r>
            <a:r>
              <a:rPr lang="en-US" altLang="zh-CN" b="1" dirty="0">
                <a:latin typeface="+mj-ea"/>
                <a:ea typeface="+mj-ea"/>
                <a:cs typeface="+mj-ea"/>
                <a:sym typeface="+mn-ea"/>
              </a:rPr>
              <a:t>AI</a:t>
            </a:r>
            <a:r>
              <a:rPr lang="zh-CN" altLang="en-US" b="1" dirty="0">
                <a:latin typeface="+mj-ea"/>
                <a:ea typeface="+mj-ea"/>
                <a:cs typeface="+mj-ea"/>
                <a:sym typeface="+mn-ea"/>
              </a:rPr>
              <a:t>训练推理一体化：形成闭环能力</a:t>
            </a:r>
          </a:p>
        </p:txBody>
      </p:sp>
      <p:sp>
        <p:nvSpPr>
          <p:cNvPr id="47" name="矩形 46"/>
          <p:cNvSpPr/>
          <p:nvPr/>
        </p:nvSpPr>
        <p:spPr>
          <a:xfrm>
            <a:off x="4945138" y="2402025"/>
            <a:ext cx="2387644" cy="3987535"/>
          </a:xfrm>
          <a:prstGeom prst="rect">
            <a:avLst/>
          </a:prstGeom>
          <a:solidFill>
            <a:srgbClr val="53B6FF">
              <a:alpha val="32000"/>
            </a:srgb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029726" y="4732566"/>
            <a:ext cx="2206340" cy="14978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zh-CN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029726" y="2746818"/>
            <a:ext cx="2206340" cy="14978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zh-CN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56391" y="5067403"/>
            <a:ext cx="3835916" cy="109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b="1" dirty="0">
                <a:solidFill>
                  <a:schemeClr val="tx1"/>
                </a:solidFill>
                <a:latin typeface="+mn-ea"/>
              </a:rPr>
              <a:t>边缘计算平台</a:t>
            </a:r>
          </a:p>
        </p:txBody>
      </p:sp>
      <p:sp>
        <p:nvSpPr>
          <p:cNvPr id="49" name="矩形 48"/>
          <p:cNvSpPr/>
          <p:nvPr/>
        </p:nvSpPr>
        <p:spPr>
          <a:xfrm>
            <a:off x="456391" y="2974837"/>
            <a:ext cx="3834558" cy="824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+mn-ea"/>
                <a:cs typeface="+mn-ea"/>
              </a:rPr>
              <a:t>IoT</a:t>
            </a:r>
            <a:r>
              <a:rPr kumimoji="1" lang="zh-CN" altLang="en-US" sz="1200" b="1" dirty="0">
                <a:solidFill>
                  <a:schemeClr val="tx1"/>
                </a:solidFill>
                <a:latin typeface="+mn-ea"/>
                <a:cs typeface="+mn-ea"/>
              </a:rPr>
              <a:t>平台</a:t>
            </a:r>
          </a:p>
        </p:txBody>
      </p:sp>
      <p:sp>
        <p:nvSpPr>
          <p:cNvPr id="9" name="矩形 83"/>
          <p:cNvSpPr/>
          <p:nvPr>
            <p:custDataLst>
              <p:tags r:id="rId1"/>
            </p:custDataLst>
          </p:nvPr>
        </p:nvSpPr>
        <p:spPr>
          <a:xfrm>
            <a:off x="342265" y="2689860"/>
            <a:ext cx="1415415" cy="295275"/>
          </a:xfrm>
          <a:prstGeom prst="rect">
            <a:avLst/>
          </a:prstGeom>
          <a:noFill/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en-US" altLang="zh-CN" sz="1100" b="1" dirty="0" err="1">
                <a:latin typeface="+mn-ea"/>
                <a:sym typeface="宋体" panose="02010600030101010101" pitchFamily="2" charset="-122"/>
              </a:rPr>
              <a:t>Jetlinks-Cloud</a:t>
            </a:r>
          </a:p>
        </p:txBody>
      </p:sp>
      <p:sp>
        <p:nvSpPr>
          <p:cNvPr id="3" name="矩形 2"/>
          <p:cNvSpPr/>
          <p:nvPr/>
        </p:nvSpPr>
        <p:spPr>
          <a:xfrm>
            <a:off x="370050" y="2697088"/>
            <a:ext cx="7015488" cy="1642355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zh-CN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矩形 83"/>
          <p:cNvSpPr/>
          <p:nvPr>
            <p:custDataLst>
              <p:tags r:id="rId2"/>
            </p:custDataLst>
          </p:nvPr>
        </p:nvSpPr>
        <p:spPr>
          <a:xfrm>
            <a:off x="562459" y="3318215"/>
            <a:ext cx="1194395" cy="336019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en-US" altLang="zh-CN" sz="1050" dirty="0">
                <a:solidFill>
                  <a:schemeClr val="bg1"/>
                </a:solidFill>
                <a:latin typeface="+mn-ea"/>
                <a:cs typeface="+mn-ea"/>
                <a:sym typeface="宋体" panose="02010600030101010101" pitchFamily="2" charset="-122"/>
              </a:rPr>
              <a:t>AI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+mn-ea"/>
                <a:sym typeface="宋体" panose="02010600030101010101" pitchFamily="2" charset="-122"/>
              </a:rPr>
              <a:t>驱动管理下发</a:t>
            </a:r>
          </a:p>
        </p:txBody>
      </p:sp>
      <p:sp>
        <p:nvSpPr>
          <p:cNvPr id="15" name="矩形 83"/>
          <p:cNvSpPr/>
          <p:nvPr>
            <p:custDataLst>
              <p:tags r:id="rId3"/>
            </p:custDataLst>
          </p:nvPr>
        </p:nvSpPr>
        <p:spPr>
          <a:xfrm>
            <a:off x="1944079" y="3321335"/>
            <a:ext cx="913419" cy="336019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en-US" altLang="zh-CN" sz="1050" dirty="0">
                <a:solidFill>
                  <a:schemeClr val="bg1"/>
                </a:solidFill>
                <a:latin typeface="+mn-ea"/>
                <a:cs typeface="+mn-ea"/>
                <a:sym typeface="宋体" panose="02010600030101010101" pitchFamily="2" charset="-122"/>
              </a:rPr>
              <a:t>AI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+mn-ea"/>
                <a:sym typeface="宋体" panose="02010600030101010101" pitchFamily="2" charset="-122"/>
              </a:rPr>
              <a:t>算法仓</a:t>
            </a:r>
          </a:p>
        </p:txBody>
      </p:sp>
      <p:sp>
        <p:nvSpPr>
          <p:cNvPr id="18" name="矩形 83"/>
          <p:cNvSpPr/>
          <p:nvPr>
            <p:custDataLst>
              <p:tags r:id="rId4"/>
            </p:custDataLst>
          </p:nvPr>
        </p:nvSpPr>
        <p:spPr>
          <a:xfrm>
            <a:off x="3024211" y="3315704"/>
            <a:ext cx="913420" cy="336019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5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模型管理</a:t>
            </a:r>
          </a:p>
        </p:txBody>
      </p:sp>
      <p:sp>
        <p:nvSpPr>
          <p:cNvPr id="20" name="矩形 19"/>
          <p:cNvSpPr/>
          <p:nvPr/>
        </p:nvSpPr>
        <p:spPr>
          <a:xfrm>
            <a:off x="370051" y="4695521"/>
            <a:ext cx="7015487" cy="1642355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zh-CN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矩形 83"/>
          <p:cNvSpPr/>
          <p:nvPr>
            <p:custDataLst>
              <p:tags r:id="rId5"/>
            </p:custDataLst>
          </p:nvPr>
        </p:nvSpPr>
        <p:spPr>
          <a:xfrm>
            <a:off x="562459" y="5313477"/>
            <a:ext cx="806487" cy="336019"/>
          </a:xfrm>
          <a:prstGeom prst="rect">
            <a:avLst/>
          </a:prstGeom>
          <a:solidFill>
            <a:schemeClr val="bg2">
              <a:lumMod val="50000"/>
            </a:schemeClr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5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协同推理服务</a:t>
            </a:r>
          </a:p>
        </p:txBody>
      </p:sp>
      <p:sp>
        <p:nvSpPr>
          <p:cNvPr id="22" name="矩形 83"/>
          <p:cNvSpPr/>
          <p:nvPr>
            <p:custDataLst>
              <p:tags r:id="rId6"/>
            </p:custDataLst>
          </p:nvPr>
        </p:nvSpPr>
        <p:spPr>
          <a:xfrm>
            <a:off x="1513076" y="5313477"/>
            <a:ext cx="806487" cy="336019"/>
          </a:xfrm>
          <a:prstGeom prst="rect">
            <a:avLst/>
          </a:prstGeom>
          <a:solidFill>
            <a:schemeClr val="bg2">
              <a:lumMod val="50000"/>
            </a:schemeClr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5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增量训练服务</a:t>
            </a:r>
          </a:p>
        </p:txBody>
      </p:sp>
      <p:sp>
        <p:nvSpPr>
          <p:cNvPr id="23" name="矩形 83"/>
          <p:cNvSpPr/>
          <p:nvPr>
            <p:custDataLst>
              <p:tags r:id="rId7"/>
            </p:custDataLst>
          </p:nvPr>
        </p:nvSpPr>
        <p:spPr>
          <a:xfrm>
            <a:off x="2454413" y="5313477"/>
            <a:ext cx="806487" cy="336019"/>
          </a:xfrm>
          <a:prstGeom prst="rect">
            <a:avLst/>
          </a:prstGeom>
          <a:solidFill>
            <a:schemeClr val="bg2">
              <a:lumMod val="50000"/>
            </a:schemeClr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5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联邦学习服务</a:t>
            </a:r>
          </a:p>
        </p:txBody>
      </p:sp>
      <p:sp>
        <p:nvSpPr>
          <p:cNvPr id="24" name="矩形 83"/>
          <p:cNvSpPr/>
          <p:nvPr>
            <p:custDataLst>
              <p:tags r:id="rId8"/>
            </p:custDataLst>
          </p:nvPr>
        </p:nvSpPr>
        <p:spPr>
          <a:xfrm>
            <a:off x="3396237" y="5313477"/>
            <a:ext cx="806487" cy="336019"/>
          </a:xfrm>
          <a:prstGeom prst="rect">
            <a:avLst/>
          </a:prstGeom>
          <a:solidFill>
            <a:schemeClr val="bg2">
              <a:lumMod val="50000"/>
            </a:schemeClr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5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终身学习服务</a:t>
            </a:r>
          </a:p>
        </p:txBody>
      </p:sp>
      <p:sp>
        <p:nvSpPr>
          <p:cNvPr id="25" name="矩形 83"/>
          <p:cNvSpPr/>
          <p:nvPr>
            <p:custDataLst>
              <p:tags r:id="rId9"/>
            </p:custDataLst>
          </p:nvPr>
        </p:nvSpPr>
        <p:spPr>
          <a:xfrm>
            <a:off x="264541" y="4776779"/>
            <a:ext cx="1248535" cy="295062"/>
          </a:xfrm>
          <a:prstGeom prst="rect">
            <a:avLst/>
          </a:prstGeom>
          <a:noFill/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en-US" altLang="zh-CN" sz="1100" b="1" dirty="0" err="1">
                <a:latin typeface="+mn-ea"/>
                <a:sym typeface="宋体" panose="02010600030101010101" pitchFamily="2" charset="-122"/>
              </a:rPr>
              <a:t>Jetlinks</a:t>
            </a:r>
            <a:r>
              <a:rPr lang="en-US" altLang="zh-CN" sz="1100" b="1" dirty="0">
                <a:latin typeface="+mn-ea"/>
                <a:sym typeface="宋体" panose="02010600030101010101" pitchFamily="2" charset="-122"/>
              </a:rPr>
              <a:t>-Edge</a:t>
            </a:r>
            <a:endParaRPr lang="zh-CN" altLang="zh-CN" sz="1100" b="1" dirty="0">
              <a:latin typeface="+mn-ea"/>
              <a:sym typeface="宋体" panose="02010600030101010101" pitchFamily="2" charset="-122"/>
            </a:endParaRPr>
          </a:p>
        </p:txBody>
      </p:sp>
      <p:sp>
        <p:nvSpPr>
          <p:cNvPr id="26" name="矩形 83"/>
          <p:cNvSpPr/>
          <p:nvPr>
            <p:custDataLst>
              <p:tags r:id="rId10"/>
            </p:custDataLst>
          </p:nvPr>
        </p:nvSpPr>
        <p:spPr>
          <a:xfrm>
            <a:off x="562459" y="5778348"/>
            <a:ext cx="806487" cy="336019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5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算法模型</a:t>
            </a:r>
          </a:p>
        </p:txBody>
      </p:sp>
      <p:sp>
        <p:nvSpPr>
          <p:cNvPr id="28" name="矩形 83"/>
          <p:cNvSpPr/>
          <p:nvPr>
            <p:custDataLst>
              <p:tags r:id="rId11"/>
            </p:custDataLst>
          </p:nvPr>
        </p:nvSpPr>
        <p:spPr>
          <a:xfrm>
            <a:off x="1513076" y="5755848"/>
            <a:ext cx="806487" cy="336019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5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状态服务</a:t>
            </a:r>
          </a:p>
        </p:txBody>
      </p:sp>
      <p:sp>
        <p:nvSpPr>
          <p:cNvPr id="29" name="矩形 83"/>
          <p:cNvSpPr/>
          <p:nvPr>
            <p:custDataLst>
              <p:tags r:id="rId12"/>
            </p:custDataLst>
          </p:nvPr>
        </p:nvSpPr>
        <p:spPr>
          <a:xfrm>
            <a:off x="2448486" y="5755847"/>
            <a:ext cx="806487" cy="336019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en-US" altLang="zh-CN" sz="105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……</a:t>
            </a:r>
          </a:p>
        </p:txBody>
      </p:sp>
      <p:sp>
        <p:nvSpPr>
          <p:cNvPr id="37" name="矩形 83"/>
          <p:cNvSpPr/>
          <p:nvPr>
            <p:custDataLst>
              <p:tags r:id="rId13"/>
            </p:custDataLst>
          </p:nvPr>
        </p:nvSpPr>
        <p:spPr>
          <a:xfrm>
            <a:off x="5884459" y="2825045"/>
            <a:ext cx="576836" cy="336019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5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训练</a:t>
            </a:r>
          </a:p>
        </p:txBody>
      </p:sp>
      <p:sp>
        <p:nvSpPr>
          <p:cNvPr id="38" name="矩形 83"/>
          <p:cNvSpPr/>
          <p:nvPr>
            <p:custDataLst>
              <p:tags r:id="rId14"/>
            </p:custDataLst>
          </p:nvPr>
        </p:nvSpPr>
        <p:spPr>
          <a:xfrm>
            <a:off x="6544932" y="2825044"/>
            <a:ext cx="576836" cy="336019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5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参数聚合</a:t>
            </a:r>
          </a:p>
        </p:txBody>
      </p:sp>
      <p:sp>
        <p:nvSpPr>
          <p:cNvPr id="39" name="矩形 83"/>
          <p:cNvSpPr/>
          <p:nvPr>
            <p:custDataLst>
              <p:tags r:id="rId15"/>
            </p:custDataLst>
          </p:nvPr>
        </p:nvSpPr>
        <p:spPr>
          <a:xfrm>
            <a:off x="5223987" y="3325589"/>
            <a:ext cx="1897781" cy="336019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en-US" altLang="zh-CN" sz="1050" dirty="0">
                <a:solidFill>
                  <a:schemeClr val="bg1"/>
                </a:solidFill>
                <a:latin typeface="+mn-ea"/>
                <a:cs typeface="+mn-ea"/>
                <a:sym typeface="宋体" panose="02010600030101010101" pitchFamily="2" charset="-122"/>
              </a:rPr>
              <a:t>AI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+mn-ea"/>
                <a:sym typeface="宋体" panose="02010600030101010101" pitchFamily="2" charset="-122"/>
              </a:rPr>
              <a:t>驱动</a:t>
            </a:r>
          </a:p>
        </p:txBody>
      </p:sp>
      <p:sp>
        <p:nvSpPr>
          <p:cNvPr id="40" name="矩形 83"/>
          <p:cNvSpPr/>
          <p:nvPr>
            <p:custDataLst>
              <p:tags r:id="rId16"/>
            </p:custDataLst>
          </p:nvPr>
        </p:nvSpPr>
        <p:spPr>
          <a:xfrm>
            <a:off x="5223986" y="3799557"/>
            <a:ext cx="1897781" cy="336019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en-US" altLang="zh-CN" sz="105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Model</a:t>
            </a:r>
          </a:p>
        </p:txBody>
      </p:sp>
      <p:sp>
        <p:nvSpPr>
          <p:cNvPr id="42" name="矩形 83"/>
          <p:cNvSpPr/>
          <p:nvPr>
            <p:custDataLst>
              <p:tags r:id="rId17"/>
            </p:custDataLst>
          </p:nvPr>
        </p:nvSpPr>
        <p:spPr>
          <a:xfrm>
            <a:off x="5223986" y="4854072"/>
            <a:ext cx="841120" cy="336019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5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推理</a:t>
            </a:r>
          </a:p>
        </p:txBody>
      </p:sp>
      <p:sp>
        <p:nvSpPr>
          <p:cNvPr id="43" name="矩形 83"/>
          <p:cNvSpPr/>
          <p:nvPr>
            <p:custDataLst>
              <p:tags r:id="rId18"/>
            </p:custDataLst>
          </p:nvPr>
        </p:nvSpPr>
        <p:spPr>
          <a:xfrm>
            <a:off x="6352012" y="4854072"/>
            <a:ext cx="782002" cy="336019"/>
          </a:xfrm>
          <a:prstGeom prst="rect">
            <a:avLst/>
          </a:prstGeom>
          <a:solidFill>
            <a:schemeClr val="bg2">
              <a:lumMod val="50000"/>
            </a:schemeClr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5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训练</a:t>
            </a:r>
          </a:p>
        </p:txBody>
      </p:sp>
      <p:sp>
        <p:nvSpPr>
          <p:cNvPr id="45" name="矩形 83"/>
          <p:cNvSpPr/>
          <p:nvPr>
            <p:custDataLst>
              <p:tags r:id="rId19"/>
            </p:custDataLst>
          </p:nvPr>
        </p:nvSpPr>
        <p:spPr>
          <a:xfrm>
            <a:off x="5223987" y="5354616"/>
            <a:ext cx="1897781" cy="336019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en-US" altLang="zh-CN" sz="1050" dirty="0">
                <a:solidFill>
                  <a:schemeClr val="bg1"/>
                </a:solidFill>
                <a:latin typeface="+mn-ea"/>
                <a:cs typeface="+mn-ea"/>
                <a:sym typeface="宋体" panose="02010600030101010101" pitchFamily="2" charset="-122"/>
              </a:rPr>
              <a:t>AI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+mn-ea"/>
                <a:sym typeface="宋体" panose="02010600030101010101" pitchFamily="2" charset="-122"/>
              </a:rPr>
              <a:t>驱动</a:t>
            </a:r>
          </a:p>
        </p:txBody>
      </p:sp>
      <p:sp>
        <p:nvSpPr>
          <p:cNvPr id="46" name="矩形 83"/>
          <p:cNvSpPr/>
          <p:nvPr>
            <p:custDataLst>
              <p:tags r:id="rId20"/>
            </p:custDataLst>
          </p:nvPr>
        </p:nvSpPr>
        <p:spPr>
          <a:xfrm>
            <a:off x="5223986" y="5828584"/>
            <a:ext cx="1897781" cy="336019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en-US" altLang="zh-CN" sz="105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Model</a:t>
            </a:r>
          </a:p>
        </p:txBody>
      </p:sp>
      <p:sp>
        <p:nvSpPr>
          <p:cNvPr id="48" name="矩形 83"/>
          <p:cNvSpPr/>
          <p:nvPr>
            <p:custDataLst>
              <p:tags r:id="rId21"/>
            </p:custDataLst>
          </p:nvPr>
        </p:nvSpPr>
        <p:spPr>
          <a:xfrm>
            <a:off x="5663651" y="2402026"/>
            <a:ext cx="950617" cy="295062"/>
          </a:xfrm>
          <a:prstGeom prst="rect">
            <a:avLst/>
          </a:prstGeom>
          <a:noFill/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200" b="1" dirty="0">
                <a:latin typeface="+mn-ea"/>
                <a:sym typeface="宋体" panose="02010600030101010101" pitchFamily="2" charset="-122"/>
              </a:rPr>
              <a:t>云边协同</a:t>
            </a:r>
          </a:p>
        </p:txBody>
      </p:sp>
      <p:cxnSp>
        <p:nvCxnSpPr>
          <p:cNvPr id="52" name="直接箭头连接符 51"/>
          <p:cNvCxnSpPr/>
          <p:nvPr/>
        </p:nvCxnSpPr>
        <p:spPr>
          <a:xfrm>
            <a:off x="4309591" y="3280843"/>
            <a:ext cx="635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flipH="1">
            <a:off x="4308233" y="3446613"/>
            <a:ext cx="619621" cy="4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4227397" y="3026356"/>
            <a:ext cx="7177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 dirty="0">
                <a:latin typeface="+mn-ea"/>
              </a:rPr>
              <a:t>调度控制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4227397" y="3474922"/>
            <a:ext cx="7177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 dirty="0">
                <a:latin typeface="+mn-ea"/>
              </a:rPr>
              <a:t>结果反馈</a:t>
            </a:r>
          </a:p>
        </p:txBody>
      </p:sp>
      <p:cxnSp>
        <p:nvCxnSpPr>
          <p:cNvPr id="63" name="直接箭头连接符 62"/>
          <p:cNvCxnSpPr/>
          <p:nvPr/>
        </p:nvCxnSpPr>
        <p:spPr>
          <a:xfrm>
            <a:off x="4309591" y="5635666"/>
            <a:ext cx="635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 flipV="1">
            <a:off x="6163770" y="4339443"/>
            <a:ext cx="0" cy="35607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2540977" y="4339443"/>
            <a:ext cx="0" cy="35607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>
            <p:custDataLst>
              <p:tags r:id="rId22"/>
            </p:custDataLst>
          </p:nvPr>
        </p:nvSpPr>
        <p:spPr>
          <a:xfrm>
            <a:off x="7577947" y="2549557"/>
            <a:ext cx="4460943" cy="377571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基于云边协同智能化应用支撑优势：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云端下发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AI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算法模型到边缘节点；</a:t>
            </a:r>
            <a:endParaRPr lang="en-US" altLang="zh-CN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MiSans Normal" panose="00000500000000000000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通过边缘节点视频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/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图像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/IOT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采集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AI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样本数据为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AI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模型在边缘侧小规模训练提供支撑与保障；</a:t>
            </a:r>
            <a:endParaRPr lang="en-US" altLang="zh-CN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MiSans Normal" panose="00000500000000000000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针对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AI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识别场景隐私数据不出边缘，为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AI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模型提供在边缘节点上训练，云端提供训练参数，解决云边数据互通信息孤岛；</a:t>
            </a:r>
            <a:endParaRPr lang="en-US" altLang="zh-CN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MiSans Normal" panose="00000500000000000000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边缘节点上存储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AI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MiSans Normal" panose="00000500000000000000" charset="-122"/>
              </a:rPr>
              <a:t>训练样本持续更新，云端具备对数 据持久化存储，避免数据丢失、错漏、误差。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342405" y="1291637"/>
            <a:ext cx="11304423" cy="78752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12700" marR="709295">
              <a:lnSpc>
                <a:spcPct val="150000"/>
              </a:lnSpc>
              <a:spcBef>
                <a:spcPts val="100"/>
              </a:spcBef>
            </a:pPr>
            <a:r>
              <a:rPr lang="zh-CN" altLang="en-US" sz="1600" spc="-5" dirty="0">
                <a:latin typeface="+mn-ea"/>
                <a:cs typeface="+mn-ea"/>
              </a:rPr>
              <a:t>边缘计算的云边协同能力</a:t>
            </a:r>
            <a:r>
              <a:rPr lang="zh-CN" altLang="en-US" sz="1600" spc="-5" dirty="0">
                <a:solidFill>
                  <a:srgbClr val="23292E"/>
                </a:solidFill>
                <a:latin typeface="+mn-ea"/>
                <a:cs typeface="+mn-ea"/>
              </a:rPr>
              <a:t>为</a:t>
            </a:r>
            <a:r>
              <a:rPr lang="en-US" altLang="zh-CN" sz="1600" spc="-5" dirty="0">
                <a:solidFill>
                  <a:srgbClr val="23292E"/>
                </a:solidFill>
                <a:latin typeface="+mn-ea"/>
                <a:cs typeface="+mn-ea"/>
              </a:rPr>
              <a:t>AI</a:t>
            </a:r>
            <a:r>
              <a:rPr lang="zh-CN" altLang="en-US" sz="1600" spc="-5" dirty="0">
                <a:solidFill>
                  <a:srgbClr val="23292E"/>
                </a:solidFill>
                <a:latin typeface="+mn-ea"/>
                <a:cs typeface="+mn-ea"/>
              </a:rPr>
              <a:t>应用提供</a:t>
            </a:r>
            <a:r>
              <a:rPr lang="zh-CN" altLang="en-US" sz="1600" spc="-5" dirty="0">
                <a:latin typeface="+mn-ea"/>
                <a:cs typeface="+mn-ea"/>
              </a:rPr>
              <a:t>支撑保障，实现</a:t>
            </a:r>
            <a:r>
              <a:rPr lang="zh-CN" altLang="en-US" sz="1600" spc="-5" dirty="0">
                <a:solidFill>
                  <a:srgbClr val="23292E"/>
                </a:solidFill>
                <a:latin typeface="+mn-ea"/>
                <a:cs typeface="+mn-ea"/>
              </a:rPr>
              <a:t>云边协同算力调度与作业编排、</a:t>
            </a:r>
            <a:r>
              <a:rPr lang="en-US" altLang="zh-CN" sz="1600" spc="-5" dirty="0">
                <a:solidFill>
                  <a:srgbClr val="23292E"/>
                </a:solidFill>
                <a:latin typeface="+mn-ea"/>
                <a:cs typeface="+mn-ea"/>
              </a:rPr>
              <a:t>AI</a:t>
            </a:r>
            <a:r>
              <a:rPr lang="zh-CN" altLang="en-US" sz="1600" spc="-5" dirty="0">
                <a:solidFill>
                  <a:srgbClr val="23292E"/>
                </a:solidFill>
                <a:latin typeface="+mn-ea"/>
                <a:cs typeface="+mn-ea"/>
              </a:rPr>
              <a:t>框架</a:t>
            </a:r>
            <a:r>
              <a:rPr lang="en-US" altLang="zh-CN" sz="1600" spc="-75" dirty="0">
                <a:solidFill>
                  <a:srgbClr val="23292E"/>
                </a:solidFill>
                <a:latin typeface="+mn-ea"/>
                <a:cs typeface="+mn-ea"/>
              </a:rPr>
              <a:t>OTA</a:t>
            </a:r>
            <a:r>
              <a:rPr lang="zh-CN" altLang="en-US" sz="1600" spc="-5" dirty="0">
                <a:solidFill>
                  <a:srgbClr val="23292E"/>
                </a:solidFill>
                <a:latin typeface="+mn-ea"/>
                <a:cs typeface="+mn-ea"/>
              </a:rPr>
              <a:t>升级、算法模型动态更新迭代、训练数据管理等能力。</a:t>
            </a:r>
            <a:endParaRPr lang="zh-CN" altLang="en-US" sz="1600" dirty="0">
              <a:latin typeface="+mn-ea"/>
              <a:cs typeface="+mn-ea"/>
            </a:endParaRPr>
          </a:p>
        </p:txBody>
      </p:sp>
      <p:sp>
        <p:nvSpPr>
          <p:cNvPr id="5" name="矩形 83"/>
          <p:cNvSpPr/>
          <p:nvPr>
            <p:custDataLst>
              <p:tags r:id="rId23"/>
            </p:custDataLst>
          </p:nvPr>
        </p:nvSpPr>
        <p:spPr>
          <a:xfrm>
            <a:off x="5159289" y="2822505"/>
            <a:ext cx="576836" cy="336019"/>
          </a:xfrm>
          <a:prstGeom prst="rect">
            <a:avLst/>
          </a:prstGeom>
          <a:solidFill>
            <a:srgbClr val="0050CA"/>
          </a:solidFill>
          <a:ln w="25400">
            <a:noFill/>
          </a:ln>
        </p:spPr>
        <p:txBody>
          <a:bodyPr lIns="128560" tIns="64280" rIns="128560" bIns="64280" anchor="ctr"/>
          <a:lstStyle/>
          <a:p>
            <a:pPr algn="ctr" defTabSz="1217930"/>
            <a:r>
              <a:rPr lang="zh-CN" altLang="en-US" sz="1050" dirty="0">
                <a:solidFill>
                  <a:schemeClr val="bg1"/>
                </a:solidFill>
                <a:latin typeface="+mn-ea"/>
                <a:sym typeface="宋体" panose="02010600030101010101" pitchFamily="2" charset="-122"/>
              </a:rPr>
              <a:t>配置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  <p:tag name="COMMONDATA" val="eyJoZGlkIjoiZTczZGJiMzk3NmE4MTFmY2I0NmVkOTVhODY4OTk3OTcifQ=="/>
  <p:tag name="RESOURCE_RECORD_KEY" val="{&quot;10&quot;:[19963824,3637366,3637549,3637575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34951_1*h_f*1_1"/>
  <p:tag name="KSO_WM_TEMPLATE_CATEGORY" val="custom"/>
  <p:tag name="KSO_WM_TEMPLATE_INDEX" val="20234951"/>
  <p:tag name="KSO_WM_UNIT_LAYERLEVEL" val="1_1"/>
  <p:tag name="KSO_WM_TAG_VERSION" val="3.0"/>
  <p:tag name="KSO_WM_BEAUTIFY_FLAG" val="#wm#"/>
  <p:tag name="KSO_WM_UNIT_VALUE" val="250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。单击此处添加文本具体内容，简明扼要地阐述您的观点。&#10;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&#10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34951_1*h_f*1_1"/>
  <p:tag name="KSO_WM_TEMPLATE_CATEGORY" val="custom"/>
  <p:tag name="KSO_WM_TEMPLATE_INDEX" val="20234951"/>
  <p:tag name="KSO_WM_UNIT_LAYERLEVEL" val="1_1"/>
  <p:tag name="KSO_WM_TAG_VERSION" val="3.0"/>
  <p:tag name="KSO_WM_BEAUTIFY_FLAG" val="#wm#"/>
  <p:tag name="KSO_WM_UNIT_VALUE" val="250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。单击此处添加文本具体内容，简明扼要地阐述您的观点。&#10;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&#10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16236220472445,&quot;left&quot;:10.25,&quot;top&quot;:160.13763779527557,&quot;width&quot;:205.35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16236220472445,&quot;left&quot;:10.25,&quot;top&quot;:160.13763779527557,&quot;width&quot;:205.35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16236220472445,&quot;left&quot;:10.25,&quot;top&quot;:160.13763779527557,&quot;width&quot;:205.3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16236220472445,&quot;left&quot;:10.25,&quot;top&quot;:160.13763779527557,&quot;width&quot;:205.35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16236220472445,&quot;left&quot;:10.25,&quot;top&quot;:160.13763779527557,&quot;width&quot;:205.35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16236220472445,&quot;left&quot;:10.25,&quot;top&quot;:160.13763779527557,&quot;width&quot;:205.35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16236220472445,&quot;left&quot;:10.25,&quot;top&quot;:160.13763779527557,&quot;width&quot;:205.35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16236220472445,&quot;left&quot;:10.25,&quot;top&quot;:160.13763779527557,&quot;width&quot;:205.35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16236220472445,&quot;left&quot;:10.25,&quot;top&quot;:160.13763779527557,&quot;width&quot;:205.35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16236220472445,&quot;left&quot;:10.25,&quot;top&quot;:160.13763779527557,&quot;width&quot;:205.35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16236220472445,&quot;left&quot;:10.25,&quot;top&quot;:160.13763779527557,&quot;width&quot;:205.35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16236220472445,&quot;left&quot;:10.25,&quot;top&quot;:160.13763779527557,&quot;width&quot;:205.35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uqg2faf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uqg2faf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3106</Words>
  <Application>Microsoft Office PowerPoint</Application>
  <PresentationFormat>宽屏</PresentationFormat>
  <Paragraphs>598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Byte Sans Medium</vt:lpstr>
      <vt:lpstr>DengXian</vt:lpstr>
      <vt:lpstr>DengXian</vt:lpstr>
      <vt:lpstr>等线 Light</vt:lpstr>
      <vt:lpstr>方正兰亭黑简体</vt:lpstr>
      <vt:lpstr>方正兰亭中黑简体</vt:lpstr>
      <vt:lpstr>方正锐正黑简体</vt:lpstr>
      <vt:lpstr>方正锐正黑简体_粗</vt:lpstr>
      <vt:lpstr>微软雅黑</vt:lpstr>
      <vt:lpstr>Arial</vt:lpstr>
      <vt:lpstr>Wingdings</vt:lpstr>
      <vt:lpstr>第一PPT，www.1ppt.com</vt:lpstr>
      <vt:lpstr>1_自定义设计方案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全场景覆盖：赋能各类安全设备的智能化升级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商务汇报</dc:title>
  <dc:creator>第一PPT</dc:creator>
  <cp:keywords>www.1ppt.com</cp:keywords>
  <dc:description>www.1ppt.com</dc:description>
  <cp:lastModifiedBy>uist ling</cp:lastModifiedBy>
  <cp:revision>1395</cp:revision>
  <dcterms:created xsi:type="dcterms:W3CDTF">2026-01-27T17:51:00Z</dcterms:created>
  <dcterms:modified xsi:type="dcterms:W3CDTF">2026-01-28T11:27:05Z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AD9D77595B77525ED7D07869CEC91157_43</vt:lpwstr>
  </property>
  <property fmtid="{D5CDD505-2E9C-101B-9397-08002B2CF9AE}" pid="3" name="KSOProductBuildVer">
    <vt:lpwstr>2052-12.1.0.24657</vt:lpwstr>
  </property>
</Properties>
</file>